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15"/>
  </p:handoutMasterIdLst>
  <p:sldIdLst>
    <p:sldId id="263" r:id="rId2"/>
    <p:sldId id="257" r:id="rId3"/>
    <p:sldId id="264" r:id="rId4"/>
    <p:sldId id="265" r:id="rId5"/>
    <p:sldId id="256" r:id="rId6"/>
    <p:sldId id="267" r:id="rId7"/>
    <p:sldId id="269" r:id="rId8"/>
    <p:sldId id="270" r:id="rId9"/>
    <p:sldId id="271" r:id="rId10"/>
    <p:sldId id="268" r:id="rId11"/>
    <p:sldId id="273" r:id="rId12"/>
    <p:sldId id="276" r:id="rId13"/>
    <p:sldId id="272"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7D31"/>
    <a:srgbClr val="0070C0"/>
    <a:srgbClr val="4788E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74" d="100"/>
          <a:sy n="74" d="100"/>
        </p:scale>
        <p:origin x="90" y="510"/>
      </p:cViewPr>
      <p:guideLst>
        <p:guide orient="horz" pos="2183"/>
        <p:guide pos="3840"/>
      </p:guideLst>
    </p:cSldViewPr>
  </p:slideViewPr>
  <p:notesTextViewPr>
    <p:cViewPr>
      <p:scale>
        <a:sx n="1" d="1"/>
        <a:sy n="1" d="1"/>
      </p:scale>
      <p:origin x="0" y="0"/>
    </p:cViewPr>
  </p:notesTextViewPr>
  <p:notesViewPr>
    <p:cSldViewPr snapToGrid="0" showGuides="1">
      <p:cViewPr varScale="1">
        <p:scale>
          <a:sx n="81" d="100"/>
          <a:sy n="81" d="100"/>
        </p:scale>
        <p:origin x="389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8DF97D2-D6CF-4F17-851C-294DD72781C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0DDCF131-C696-4DB1-BF11-6200DFABE0A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150DF8F-71B7-4315-A94A-1D813D045501}" type="datetimeFigureOut">
              <a:rPr lang="zh-CN" altLang="en-US" smtClean="0"/>
              <a:t>2018/8/1</a:t>
            </a:fld>
            <a:endParaRPr lang="zh-CN" altLang="en-US"/>
          </a:p>
        </p:txBody>
      </p:sp>
      <p:sp>
        <p:nvSpPr>
          <p:cNvPr id="4" name="页脚占位符 3">
            <a:extLst>
              <a:ext uri="{FF2B5EF4-FFF2-40B4-BE49-F238E27FC236}">
                <a16:creationId xmlns:a16="http://schemas.microsoft.com/office/drawing/2014/main" id="{5DEF4DA1-72E6-4368-BB0B-0606208610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35BEDB66-5A99-47EA-B6D5-478C6FE96E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24160A-90F9-4CDE-8DA0-FA6AB77CC4DA}" type="slidenum">
              <a:rPr lang="zh-CN" altLang="en-US" smtClean="0"/>
              <a:t>‹#›</a:t>
            </a:fld>
            <a:endParaRPr lang="zh-CN" altLang="en-US"/>
          </a:p>
        </p:txBody>
      </p:sp>
    </p:spTree>
    <p:extLst>
      <p:ext uri="{BB962C8B-B14F-4D97-AF65-F5344CB8AC3E}">
        <p14:creationId xmlns:p14="http://schemas.microsoft.com/office/powerpoint/2010/main" val="3422478154"/>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cxnSp>
        <p:nvCxnSpPr>
          <p:cNvPr id="10" name="直接连接符 9">
            <a:extLst>
              <a:ext uri="{FF2B5EF4-FFF2-40B4-BE49-F238E27FC236}">
                <a16:creationId xmlns:a16="http://schemas.microsoft.com/office/drawing/2014/main" id="{9ECA06DB-9C0A-406E-8BAE-23A969AB42BC}"/>
              </a:ext>
            </a:extLst>
          </p:cNvPr>
          <p:cNvCxnSpPr>
            <a:cxnSpLocks/>
          </p:cNvCxnSpPr>
          <p:nvPr userDrawn="1"/>
        </p:nvCxnSpPr>
        <p:spPr>
          <a:xfrm>
            <a:off x="1031506" y="562585"/>
            <a:ext cx="11160494" cy="0"/>
          </a:xfrm>
          <a:prstGeom prst="line">
            <a:avLst/>
          </a:prstGeom>
          <a:noFill/>
          <a:ln w="9525" cap="flat" cmpd="sng" algn="ctr">
            <a:solidFill>
              <a:srgbClr val="FFFFFF">
                <a:lumMod val="50000"/>
              </a:srgbClr>
            </a:solidFill>
            <a:prstDash val="solid"/>
          </a:ln>
          <a:effectLst/>
        </p:spPr>
      </p:cxnSp>
      <p:sp>
        <p:nvSpPr>
          <p:cNvPr id="11" name="文本框 31">
            <a:extLst>
              <a:ext uri="{FF2B5EF4-FFF2-40B4-BE49-F238E27FC236}">
                <a16:creationId xmlns:a16="http://schemas.microsoft.com/office/drawing/2014/main" id="{179F17AC-155D-49E0-86F2-120AABCD29DD}"/>
              </a:ext>
            </a:extLst>
          </p:cNvPr>
          <p:cNvSpPr>
            <a:spLocks noChangeArrowheads="1"/>
          </p:cNvSpPr>
          <p:nvPr userDrawn="1"/>
        </p:nvSpPr>
        <p:spPr bwMode="auto">
          <a:xfrm>
            <a:off x="1424525" y="84166"/>
            <a:ext cx="5187228" cy="46697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spAutoFit/>
          </a:bodyPr>
          <a:lstStyle/>
          <a:p>
            <a:r>
              <a:rPr lang="zh-CN" altLang="en-US"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itchFamily="34" charset="0"/>
              </a:rPr>
              <a:t>内存地址与</a:t>
            </a:r>
            <a:r>
              <a:rPr lang="en-US" altLang="zh-CN"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itchFamily="34" charset="0"/>
              </a:rPr>
              <a:t>C++</a:t>
            </a:r>
            <a:r>
              <a:rPr lang="zh-CN" altLang="en-US"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itchFamily="34" charset="0"/>
              </a:rPr>
              <a:t>中的指针</a:t>
            </a:r>
          </a:p>
        </p:txBody>
      </p:sp>
      <p:sp>
        <p:nvSpPr>
          <p:cNvPr id="20" name="平行四边形 19">
            <a:extLst>
              <a:ext uri="{FF2B5EF4-FFF2-40B4-BE49-F238E27FC236}">
                <a16:creationId xmlns:a16="http://schemas.microsoft.com/office/drawing/2014/main" id="{20FC4AD1-4783-4C09-8EFA-5EA9C9231CE7}"/>
              </a:ext>
            </a:extLst>
          </p:cNvPr>
          <p:cNvSpPr/>
          <p:nvPr userDrawn="1"/>
        </p:nvSpPr>
        <p:spPr>
          <a:xfrm>
            <a:off x="0" y="0"/>
            <a:ext cx="1563880" cy="612698"/>
          </a:xfrm>
          <a:prstGeom prst="parallelogram">
            <a:avLst>
              <a:gd name="adj" fmla="val 6120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31">
            <a:extLst>
              <a:ext uri="{FF2B5EF4-FFF2-40B4-BE49-F238E27FC236}">
                <a16:creationId xmlns:a16="http://schemas.microsoft.com/office/drawing/2014/main" id="{959B9776-5531-4329-81C8-DE61B67A9A78}"/>
              </a:ext>
            </a:extLst>
          </p:cNvPr>
          <p:cNvSpPr>
            <a:spLocks noChangeArrowheads="1"/>
          </p:cNvSpPr>
          <p:nvPr userDrawn="1"/>
        </p:nvSpPr>
        <p:spPr bwMode="auto">
          <a:xfrm>
            <a:off x="228014" y="22610"/>
            <a:ext cx="1107852" cy="528534"/>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nchor="ctr">
            <a:spAutoFit/>
          </a:bodyPr>
          <a:lstStyle/>
          <a:p>
            <a:pPr algn="ctr" defTabSz="914126">
              <a:defRPr/>
            </a:pPr>
            <a:r>
              <a:rPr lang="en-US" altLang="zh-CN"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6.2</a:t>
            </a:r>
            <a:endParaRPr lang="zh-CN" altLang="en-US"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272353077"/>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17" userDrawn="1">
          <p15:clr>
            <a:srgbClr val="FBAE40"/>
          </p15:clr>
        </p15:guide>
        <p15:guide id="3" pos="325" userDrawn="1">
          <p15:clr>
            <a:srgbClr val="FBAE40"/>
          </p15:clr>
        </p15:guide>
        <p15:guide id="4" pos="7355" userDrawn="1">
          <p15:clr>
            <a:srgbClr val="FBAE40"/>
          </p15:clr>
        </p15:guide>
        <p15:guide id="5" orient="horz" pos="3997"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A664C0-4708-4274-8B88-D02651E1272E}"/>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FE6A8869-54C4-42FB-ADC4-09B5E63866EE}"/>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AF25EB4-0CAB-472C-AA97-0DCB8581660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A5078A48-C912-4E57-9826-74010E533EA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93E2298D-4A1A-41C7-8E04-FBBB9828DE3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669156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ACEE165-C99F-4BC5-B1D8-2ABD87297293}"/>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47357CC-4D67-4D12-B588-8289BE708569}"/>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78F7E54-A6D9-45FA-B96E-3E6D117F031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20DB2A4C-3A35-44D5-A590-413D5F5D30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C3ED3844-BBB2-4E2F-B858-D7DE82E1991C}"/>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902346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F39A3B-FC85-41D9-8F77-AC07EE1B6992}"/>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C0E94F-C6DA-460C-BF56-BEC9CE3D09C3}"/>
              </a:ext>
            </a:extLst>
          </p:cNvPr>
          <p:cNvSpPr>
            <a:spLocks noGrp="1"/>
          </p:cNvSpPr>
          <p:nvPr>
            <p:ph idx="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21911E2-F38C-4312-BAD1-019BB0D08084}"/>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68D53949-1ED4-40F1-A37D-65C867C358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0DFEA683-CF7E-4A55-BA6E-39BAC773667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152653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ED2B9E-55D5-4965-88D0-8E13985A92CB}"/>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E97902C-B5AE-4F6E-8BA5-B379A261F3A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335FF81D-E16A-45DC-9E78-E91C9F8C36E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4772C5E8-AE24-42CA-B854-4D0F1394373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EC84774F-FBE2-421A-B802-4B848B29CF0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395037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820A58-606F-4CD7-B944-66A3D1985935}"/>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F84779-C874-47AA-928B-2A62A79EC0AE}"/>
              </a:ext>
            </a:extLst>
          </p:cNvPr>
          <p:cNvSpPr>
            <a:spLocks noGrp="1"/>
          </p:cNvSpPr>
          <p:nvPr>
            <p:ph sz="half" idx="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5062B211-6089-4CF1-A0D5-1B8728B16DEF}"/>
              </a:ext>
            </a:extLst>
          </p:cNvPr>
          <p:cNvSpPr>
            <a:spLocks noGrp="1"/>
          </p:cNvSpPr>
          <p:nvPr>
            <p:ph sz="half" idx="2"/>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0175A0C0-0102-42AF-9B56-4B8CAD3741FE}"/>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57F4D892-E1B8-4EFD-9FD5-DEF75BBC9620}"/>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16FAC0CC-11D3-420A-ABA8-0E461D983101}"/>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1144867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43B81C-A105-4974-A70D-7BCA56563F28}"/>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1E7A76B-215E-4AD7-B9CD-438797CD5A60}"/>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51C8DD7E-C15A-480A-B36D-8917ED5BAE15}"/>
              </a:ext>
            </a:extLst>
          </p:cNvPr>
          <p:cNvSpPr>
            <a:spLocks noGrp="1"/>
          </p:cNvSpPr>
          <p:nvPr>
            <p:ph sz="half" idx="2"/>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2FCE2E3-625A-4C2E-8CA6-3810D23DE8C8}"/>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5E15C763-5611-45C1-A176-D3223C701641}"/>
              </a:ext>
            </a:extLst>
          </p:cNvPr>
          <p:cNvSpPr>
            <a:spLocks noGrp="1"/>
          </p:cNvSpPr>
          <p:nvPr>
            <p:ph sz="quarter" idx="4"/>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4264147E-189A-494C-963E-9B5A20FC202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8" name="页脚占位符 7">
            <a:extLst>
              <a:ext uri="{FF2B5EF4-FFF2-40B4-BE49-F238E27FC236}">
                <a16:creationId xmlns:a16="http://schemas.microsoft.com/office/drawing/2014/main" id="{CC8D3AE6-F97E-41E3-89C0-376F7F40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D8D16699-0782-4EC2-8113-2164F856635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032513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8CDD7B-4466-4809-AF96-C4E862230F1C}"/>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5566CB6-0B8C-4580-A543-2267D58FE27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4" name="页脚占位符 3">
            <a:extLst>
              <a:ext uri="{FF2B5EF4-FFF2-40B4-BE49-F238E27FC236}">
                <a16:creationId xmlns:a16="http://schemas.microsoft.com/office/drawing/2014/main" id="{35DD76C4-B7E4-4AED-9EC6-A28B2E0F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FABDD217-2C4A-4F73-A47C-1A156867AA3F}"/>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240572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9425AE1-EA6B-42BE-90F5-32056E95EC4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3" name="页脚占位符 2">
            <a:extLst>
              <a:ext uri="{FF2B5EF4-FFF2-40B4-BE49-F238E27FC236}">
                <a16:creationId xmlns:a16="http://schemas.microsoft.com/office/drawing/2014/main" id="{796A4EE7-25C0-4888-BB72-6542100A6ED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3A9D8B36-52A9-427D-9F8E-7CB47C69A94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3761548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D159F7-212C-4571-9A9E-FCE93D90153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177DE64-F0F4-4907-8E21-CABE908DE83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8EA4D79-6FAC-4561-85B2-5EA847F92A9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273346C-746A-4807-BAD2-917AFDDDB290}"/>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26B49D09-43A6-43CE-A6D9-E231AF2F9A2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2A14739D-B759-44FA-BDF3-194DC2363DE4}"/>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33097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7EA38F-ED3D-4E29-8274-143719EFBBD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25BD589-7A7D-4FAC-923B-D3073D64639C}"/>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87DD179-E70A-4DA9-A1B3-161E285B98AA}"/>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54C238EE-2D4E-4C43-BDE1-79E0EFB2E33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5C2A9524-8D98-417D-A1DA-8BA6ED4A0F8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5AE7D94D-D40B-4438-BE50-B8501877C5C0}"/>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729612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ED1EA5E8-6A3E-4F9D-B9E7-BFA1076DF34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207240" cy="6858000"/>
          </a:xfrm>
          <a:prstGeom prst="rect">
            <a:avLst/>
          </a:prstGeom>
        </p:spPr>
      </p:pic>
    </p:spTree>
    <p:extLst>
      <p:ext uri="{BB962C8B-B14F-4D97-AF65-F5344CB8AC3E}">
        <p14:creationId xmlns:p14="http://schemas.microsoft.com/office/powerpoint/2010/main" val="3247240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9D84E549-B547-4D49-98E3-A28742A8BF0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1790" t="2856" r="11790" b="18242"/>
          <a:stretch/>
        </p:blipFill>
        <p:spPr>
          <a:xfrm>
            <a:off x="0" y="1"/>
            <a:ext cx="12192000" cy="6858000"/>
          </a:xfrm>
          <a:prstGeom prst="rect">
            <a:avLst/>
          </a:prstGeom>
        </p:spPr>
      </p:pic>
      <p:pic>
        <p:nvPicPr>
          <p:cNvPr id="3" name="图片 2" descr="c2c33e6a32bc9ec118dfac6d875d8fcb">
            <a:extLst>
              <a:ext uri="{FF2B5EF4-FFF2-40B4-BE49-F238E27FC236}">
                <a16:creationId xmlns:a16="http://schemas.microsoft.com/office/drawing/2014/main" id="{72707068-5C65-44E2-8F9E-5C5FD6D1EE17}"/>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1659356" y="932344"/>
            <a:ext cx="8873288" cy="4992106"/>
          </a:xfrm>
          <a:prstGeom prst="rect">
            <a:avLst/>
          </a:prstGeom>
        </p:spPr>
      </p:pic>
      <p:sp>
        <p:nvSpPr>
          <p:cNvPr id="4" name="文本框 3">
            <a:extLst>
              <a:ext uri="{FF2B5EF4-FFF2-40B4-BE49-F238E27FC236}">
                <a16:creationId xmlns:a16="http://schemas.microsoft.com/office/drawing/2014/main" id="{6F941A70-3CF9-474B-9082-9F1B6EE9B7BE}"/>
              </a:ext>
            </a:extLst>
          </p:cNvPr>
          <p:cNvSpPr txBox="1"/>
          <p:nvPr/>
        </p:nvSpPr>
        <p:spPr>
          <a:xfrm>
            <a:off x="2349863" y="2395806"/>
            <a:ext cx="7492274" cy="2246769"/>
          </a:xfrm>
          <a:prstGeom prst="rect">
            <a:avLst/>
          </a:prstGeom>
          <a:noFill/>
        </p:spPr>
        <p:txBody>
          <a:bodyPr wrap="square" rtlCol="0">
            <a:spAutoFit/>
          </a:bodyPr>
          <a:lstStyle/>
          <a:p>
            <a:pPr algn="ctr"/>
            <a:r>
              <a:rPr lang="zh-CN" altLang="en-US"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内存地址</a:t>
            </a:r>
            <a:endParaRPr lang="en-US" altLang="zh-CN"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a:p>
            <a:pPr algn="ctr"/>
            <a:r>
              <a:rPr lang="zh-CN" altLang="en-US"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与</a:t>
            </a:r>
            <a:r>
              <a:rPr lang="en-US" altLang="zh-CN"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中的指针</a:t>
            </a:r>
          </a:p>
          <a:p>
            <a:pPr algn="ctr"/>
            <a:endParaRPr lang="zh-CN" altLang="en-US" sz="2000" dirty="0">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034985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6" presetClass="entr" presetSubtype="37"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2F3236D6-3C1C-4634-82E6-35C49D0C8138}"/>
              </a:ext>
            </a:extLst>
          </p:cNvPr>
          <p:cNvGrpSpPr/>
          <p:nvPr/>
        </p:nvGrpSpPr>
        <p:grpSpPr>
          <a:xfrm>
            <a:off x="515938" y="1091211"/>
            <a:ext cx="5944683" cy="461665"/>
            <a:chOff x="515938" y="1091211"/>
            <a:chExt cx="5944683" cy="461665"/>
          </a:xfrm>
        </p:grpSpPr>
        <p:grpSp>
          <p:nvGrpSpPr>
            <p:cNvPr id="14" name="组合 13">
              <a:extLst>
                <a:ext uri="{FF2B5EF4-FFF2-40B4-BE49-F238E27FC236}">
                  <a16:creationId xmlns:a16="http://schemas.microsoft.com/office/drawing/2014/main" id="{DD22C243-B84E-4155-B1FE-48E52D89B158}"/>
                </a:ext>
              </a:extLst>
            </p:cNvPr>
            <p:cNvGrpSpPr/>
            <p:nvPr/>
          </p:nvGrpSpPr>
          <p:grpSpPr>
            <a:xfrm>
              <a:off x="515938" y="1155664"/>
              <a:ext cx="406408" cy="335423"/>
              <a:chOff x="3433308" y="2097229"/>
              <a:chExt cx="866296" cy="714983"/>
            </a:xfrm>
          </p:grpSpPr>
          <p:sp>
            <p:nvSpPr>
              <p:cNvPr id="16" name="平行四边形 15">
                <a:extLst>
                  <a:ext uri="{FF2B5EF4-FFF2-40B4-BE49-F238E27FC236}">
                    <a16:creationId xmlns:a16="http://schemas.microsoft.com/office/drawing/2014/main" id="{7A744F6C-DC73-4257-8B71-3F6BE31A039F}"/>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7" name="平行四边形 16">
                <a:extLst>
                  <a:ext uri="{FF2B5EF4-FFF2-40B4-BE49-F238E27FC236}">
                    <a16:creationId xmlns:a16="http://schemas.microsoft.com/office/drawing/2014/main" id="{B331723F-7C59-4A92-951C-6F25889B3094}"/>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平行四边形 17">
                <a:extLst>
                  <a:ext uri="{FF2B5EF4-FFF2-40B4-BE49-F238E27FC236}">
                    <a16:creationId xmlns:a16="http://schemas.microsoft.com/office/drawing/2014/main" id="{ED43B4F6-0915-46EE-A339-226412570271}"/>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平行四边形 18">
                <a:extLst>
                  <a:ext uri="{FF2B5EF4-FFF2-40B4-BE49-F238E27FC236}">
                    <a16:creationId xmlns:a16="http://schemas.microsoft.com/office/drawing/2014/main" id="{7AF46770-5AD3-46FE-9C72-30FCC85D4499}"/>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平行四边形 19">
                <a:extLst>
                  <a:ext uri="{FF2B5EF4-FFF2-40B4-BE49-F238E27FC236}">
                    <a16:creationId xmlns:a16="http://schemas.microsoft.com/office/drawing/2014/main" id="{52914541-1A07-4D4F-960E-E90FE57DB4B6}"/>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1" name="平行四边形 20">
                <a:extLst>
                  <a:ext uri="{FF2B5EF4-FFF2-40B4-BE49-F238E27FC236}">
                    <a16:creationId xmlns:a16="http://schemas.microsoft.com/office/drawing/2014/main" id="{28A93E95-50B7-4D87-9990-9E98EE761F2D}"/>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2" name="平行四边形 21">
                <a:extLst>
                  <a:ext uri="{FF2B5EF4-FFF2-40B4-BE49-F238E27FC236}">
                    <a16:creationId xmlns:a16="http://schemas.microsoft.com/office/drawing/2014/main" id="{31CDAF1A-5D88-49C0-973D-5E3B17E552B2}"/>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3" name="平行四边形 22">
                <a:extLst>
                  <a:ext uri="{FF2B5EF4-FFF2-40B4-BE49-F238E27FC236}">
                    <a16:creationId xmlns:a16="http://schemas.microsoft.com/office/drawing/2014/main" id="{540D39A8-D90C-4994-9E56-34ABC17A59C7}"/>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5" name="文本框 14">
              <a:extLst>
                <a:ext uri="{FF2B5EF4-FFF2-40B4-BE49-F238E27FC236}">
                  <a16:creationId xmlns:a16="http://schemas.microsoft.com/office/drawing/2014/main" id="{39C7926D-74C0-48DB-86FE-83BEB0E90141}"/>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使用指针访问内存中的数据</a:t>
              </a:r>
            </a:p>
          </p:txBody>
        </p:sp>
      </p:grpSp>
      <p:sp>
        <p:nvSpPr>
          <p:cNvPr id="24" name="文本框 23">
            <a:extLst>
              <a:ext uri="{FF2B5EF4-FFF2-40B4-BE49-F238E27FC236}">
                <a16:creationId xmlns:a16="http://schemas.microsoft.com/office/drawing/2014/main" id="{1180CBFF-4836-49CB-944D-EB70D3240C16}"/>
              </a:ext>
            </a:extLst>
          </p:cNvPr>
          <p:cNvSpPr txBox="1"/>
          <p:nvPr/>
        </p:nvSpPr>
        <p:spPr>
          <a:xfrm>
            <a:off x="1998871" y="2172456"/>
            <a:ext cx="8407871" cy="2796856"/>
          </a:xfrm>
          <a:prstGeom prst="rect">
            <a:avLst/>
          </a:prstGeom>
          <a:noFill/>
        </p:spPr>
        <p:txBody>
          <a:bodyPr wrap="square" rtlCol="0">
            <a:spAutoFit/>
          </a:bodyPr>
          <a:lstStyle/>
          <a:p>
            <a:pPr>
              <a:lnSpc>
                <a:spcPct val="15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一个指针指向有效的内存地址后，就可以通过该指针访问其所指向内存空间中的数据，访问形式为</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pPr>
              <a:lnSpc>
                <a:spcPct val="150000"/>
              </a:lnSpc>
              <a:buClr>
                <a:srgbClr val="7030A0"/>
              </a:buClr>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指针表达式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a:t>
            </a:r>
          </a:p>
          <a:p>
            <a:pPr>
              <a:lnSpc>
                <a:spcPct val="15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其中，</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被称为间接访问运算符，或取内容运算符，其与取地址运算符</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&amp;</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的功能相反，即对于任一变量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有</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*(&amp;a)</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等价于</a:t>
            </a:r>
            <a:r>
              <a:rPr lang="en-US" altLang="zh-CN"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a</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a:t>
            </a:r>
          </a:p>
        </p:txBody>
      </p:sp>
      <p:grpSp>
        <p:nvGrpSpPr>
          <p:cNvPr id="25" name="组合 24">
            <a:extLst>
              <a:ext uri="{FF2B5EF4-FFF2-40B4-BE49-F238E27FC236}">
                <a16:creationId xmlns:a16="http://schemas.microsoft.com/office/drawing/2014/main" id="{F69C7B13-84D4-4883-9592-F5440BAFE76B}"/>
              </a:ext>
            </a:extLst>
          </p:cNvPr>
          <p:cNvGrpSpPr/>
          <p:nvPr/>
        </p:nvGrpSpPr>
        <p:grpSpPr>
          <a:xfrm rot="10800000" flipH="1">
            <a:off x="1424236" y="1984740"/>
            <a:ext cx="9210177" cy="3976444"/>
            <a:chOff x="850263" y="1552756"/>
            <a:chExt cx="13416557" cy="4877076"/>
          </a:xfrm>
        </p:grpSpPr>
        <p:grpSp>
          <p:nvGrpSpPr>
            <p:cNvPr id="26" name="组合 25">
              <a:extLst>
                <a:ext uri="{FF2B5EF4-FFF2-40B4-BE49-F238E27FC236}">
                  <a16:creationId xmlns:a16="http://schemas.microsoft.com/office/drawing/2014/main" id="{2EBC643C-6F94-4F71-922A-6D8F09FC49C9}"/>
                </a:ext>
              </a:extLst>
            </p:cNvPr>
            <p:cNvGrpSpPr/>
            <p:nvPr/>
          </p:nvGrpSpPr>
          <p:grpSpPr>
            <a:xfrm>
              <a:off x="850263" y="1552756"/>
              <a:ext cx="13416557" cy="4877076"/>
              <a:chOff x="850263" y="1552756"/>
              <a:chExt cx="13416557" cy="4877076"/>
            </a:xfrm>
          </p:grpSpPr>
          <p:sp>
            <p:nvSpPr>
              <p:cNvPr id="30" name="任意多边形 3">
                <a:extLst>
                  <a:ext uri="{FF2B5EF4-FFF2-40B4-BE49-F238E27FC236}">
                    <a16:creationId xmlns:a16="http://schemas.microsoft.com/office/drawing/2014/main" id="{247C6FDC-E8AC-4696-9991-D12A4E9FC336}"/>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31" name="组合 30">
                <a:extLst>
                  <a:ext uri="{FF2B5EF4-FFF2-40B4-BE49-F238E27FC236}">
                    <a16:creationId xmlns:a16="http://schemas.microsoft.com/office/drawing/2014/main" id="{FEA43E52-F9B0-4E2D-B43C-B6CE599DD3A1}"/>
                  </a:ext>
                </a:extLst>
              </p:cNvPr>
              <p:cNvGrpSpPr/>
              <p:nvPr/>
            </p:nvGrpSpPr>
            <p:grpSpPr>
              <a:xfrm flipH="1">
                <a:off x="11116151" y="1613603"/>
                <a:ext cx="1573213" cy="303301"/>
                <a:chOff x="6149102" y="1612916"/>
                <a:chExt cx="1547286" cy="303301"/>
              </a:xfrm>
            </p:grpSpPr>
            <p:sp>
              <p:nvSpPr>
                <p:cNvPr id="32" name="平行四边形 31">
                  <a:extLst>
                    <a:ext uri="{FF2B5EF4-FFF2-40B4-BE49-F238E27FC236}">
                      <a16:creationId xmlns:a16="http://schemas.microsoft.com/office/drawing/2014/main" id="{87B10D11-91C9-4FE6-9FFE-75B520D20648}"/>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3" name="平行四边形 32">
                  <a:extLst>
                    <a:ext uri="{FF2B5EF4-FFF2-40B4-BE49-F238E27FC236}">
                      <a16:creationId xmlns:a16="http://schemas.microsoft.com/office/drawing/2014/main" id="{DE08F01D-54B2-4E80-8C13-32F25E2FE8EE}"/>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5" name="平行四边形 44">
                  <a:extLst>
                    <a:ext uri="{FF2B5EF4-FFF2-40B4-BE49-F238E27FC236}">
                      <a16:creationId xmlns:a16="http://schemas.microsoft.com/office/drawing/2014/main" id="{57B09C39-767B-4859-BAFD-7CB98F96C8D2}"/>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27" name="平行四边形 26">
              <a:extLst>
                <a:ext uri="{FF2B5EF4-FFF2-40B4-BE49-F238E27FC236}">
                  <a16:creationId xmlns:a16="http://schemas.microsoft.com/office/drawing/2014/main" id="{0FF35A52-13C9-4D11-B205-6D00E1DA5D9C}"/>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8" name="平行四边形 27">
              <a:extLst>
                <a:ext uri="{FF2B5EF4-FFF2-40B4-BE49-F238E27FC236}">
                  <a16:creationId xmlns:a16="http://schemas.microsoft.com/office/drawing/2014/main" id="{9BB30384-0791-4A4C-824D-DF4AC5165798}"/>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9" name="平行四边形 28">
              <a:extLst>
                <a:ext uri="{FF2B5EF4-FFF2-40B4-BE49-F238E27FC236}">
                  <a16:creationId xmlns:a16="http://schemas.microsoft.com/office/drawing/2014/main" id="{C41DBE1C-DE28-4F1C-B9C8-C57CA44BBD89}"/>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2707226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edge">
                                      <p:cBhvr>
                                        <p:cTn id="11" dur="500"/>
                                        <p:tgtEl>
                                          <p:spTgt spid="25"/>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anim calcmode="lin" valueType="num">
                                      <p:cBhvr>
                                        <p:cTn id="16" dur="500" fill="hold"/>
                                        <p:tgtEl>
                                          <p:spTgt spid="24"/>
                                        </p:tgtEl>
                                        <p:attrNameLst>
                                          <p:attrName>ppt_x</p:attrName>
                                        </p:attrNameLst>
                                      </p:cBhvr>
                                      <p:tavLst>
                                        <p:tav tm="0">
                                          <p:val>
                                            <p:strVal val="#ppt_x"/>
                                          </p:val>
                                        </p:tav>
                                        <p:tav tm="100000">
                                          <p:val>
                                            <p:strVal val="#ppt_x"/>
                                          </p:val>
                                        </p:tav>
                                      </p:tavLst>
                                    </p:anim>
                                    <p:anim calcmode="lin" valueType="num">
                                      <p:cBhvr>
                                        <p:cTn id="17" dur="5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a:extLst>
              <a:ext uri="{FF2B5EF4-FFF2-40B4-BE49-F238E27FC236}">
                <a16:creationId xmlns:a16="http://schemas.microsoft.com/office/drawing/2014/main" id="{612E42B2-D02A-4B35-8F49-4CFD3386BAEC}"/>
              </a:ext>
            </a:extLst>
          </p:cNvPr>
          <p:cNvSpPr txBox="1">
            <a:spLocks noChangeArrowheads="1"/>
          </p:cNvSpPr>
          <p:nvPr/>
        </p:nvSpPr>
        <p:spPr>
          <a:xfrm>
            <a:off x="469563" y="2654093"/>
            <a:ext cx="5236358" cy="372893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main()</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a=5, b=10;</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*p1, *p2;</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p1=&amp;a;</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p2=&amp;b;</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&lt;&lt;a&lt;&lt;','&lt;&lt;b&lt;&lt;','&lt;&lt;*p1&lt;&lt;','&lt;&lt;*p2&lt;&lt;</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endl</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*p1=3;</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*p2=6;</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&lt;&lt;a&lt;&lt;','&lt;&lt;b&lt;&lt;','&lt;&lt;*p1&lt;&lt;','&lt;&lt;*p2&lt;&lt;</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endl</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20000"/>
              </a:lnSpc>
              <a:spcBef>
                <a:spcPts val="0"/>
              </a:spcBef>
              <a:buClr>
                <a:srgbClr val="7030A0"/>
              </a:buClr>
              <a:buNone/>
            </a:pPr>
            <a:endPar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marL="0" indent="0">
              <a:lnSpc>
                <a:spcPct val="120000"/>
              </a:lnSpc>
              <a:spcBef>
                <a:spcPts val="0"/>
              </a:spcBef>
              <a:buClr>
                <a:srgbClr val="7030A0"/>
              </a:buClr>
              <a:buNone/>
            </a:pP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14" name="组合 13">
            <a:extLst>
              <a:ext uri="{FF2B5EF4-FFF2-40B4-BE49-F238E27FC236}">
                <a16:creationId xmlns:a16="http://schemas.microsoft.com/office/drawing/2014/main" id="{5262A578-5F24-44F1-9004-928BC1CAF4D1}"/>
              </a:ext>
            </a:extLst>
          </p:cNvPr>
          <p:cNvGrpSpPr/>
          <p:nvPr/>
        </p:nvGrpSpPr>
        <p:grpSpPr>
          <a:xfrm>
            <a:off x="469562" y="943242"/>
            <a:ext cx="10779692" cy="1118060"/>
            <a:chOff x="469562" y="943242"/>
            <a:chExt cx="10779692" cy="1118060"/>
          </a:xfrm>
        </p:grpSpPr>
        <p:sp>
          <p:nvSpPr>
            <p:cNvPr id="15" name="矩形 14">
              <a:extLst>
                <a:ext uri="{FF2B5EF4-FFF2-40B4-BE49-F238E27FC236}">
                  <a16:creationId xmlns:a16="http://schemas.microsoft.com/office/drawing/2014/main" id="{A7C33008-7CB3-417D-BD4E-D8D7D096061C}"/>
                </a:ext>
              </a:extLst>
            </p:cNvPr>
            <p:cNvSpPr/>
            <p:nvPr/>
          </p:nvSpPr>
          <p:spPr>
            <a:xfrm>
              <a:off x="749027" y="984583"/>
              <a:ext cx="10394688" cy="904036"/>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6" name="流程图: 手动输入 15">
              <a:extLst>
                <a:ext uri="{FF2B5EF4-FFF2-40B4-BE49-F238E27FC236}">
                  <a16:creationId xmlns:a16="http://schemas.microsoft.com/office/drawing/2014/main" id="{669B48E2-E916-43FD-B0C6-597B2B408884}"/>
                </a:ext>
              </a:extLst>
            </p:cNvPr>
            <p:cNvSpPr/>
            <p:nvPr/>
          </p:nvSpPr>
          <p:spPr>
            <a:xfrm rot="5400000">
              <a:off x="898073" y="794195"/>
              <a:ext cx="1013743"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7" name="文本框 16">
              <a:extLst>
                <a:ext uri="{FF2B5EF4-FFF2-40B4-BE49-F238E27FC236}">
                  <a16:creationId xmlns:a16="http://schemas.microsoft.com/office/drawing/2014/main" id="{23FDAD6B-7E33-4515-B164-40E36A4BB731}"/>
                </a:ext>
              </a:extLst>
            </p:cNvPr>
            <p:cNvSpPr txBox="1"/>
            <p:nvPr/>
          </p:nvSpPr>
          <p:spPr>
            <a:xfrm>
              <a:off x="469562" y="1230305"/>
              <a:ext cx="1655394" cy="830997"/>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4】</a:t>
              </a:r>
            </a:p>
            <a:p>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8" name="文本框 17">
              <a:extLst>
                <a:ext uri="{FF2B5EF4-FFF2-40B4-BE49-F238E27FC236}">
                  <a16:creationId xmlns:a16="http://schemas.microsoft.com/office/drawing/2014/main" id="{F35B95FF-593E-407C-985D-487CF74873FA}"/>
                </a:ext>
              </a:extLst>
            </p:cNvPr>
            <p:cNvSpPr txBox="1"/>
            <p:nvPr/>
          </p:nvSpPr>
          <p:spPr>
            <a:xfrm>
              <a:off x="2230495" y="1192455"/>
              <a:ext cx="9018759" cy="461665"/>
            </a:xfrm>
            <a:prstGeom prst="rect">
              <a:avLst/>
            </a:prstGeom>
            <a:noFill/>
          </p:spPr>
          <p:txBody>
            <a:bodyPr wrap="square" rtlCol="0">
              <a:spAutoFit/>
            </a:bodyPr>
            <a:lstStyle/>
            <a:p>
              <a:r>
                <a:rPr lang="zh-CN" altLang="en-US" sz="24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指针变量的使用。</a:t>
              </a:r>
            </a:p>
          </p:txBody>
        </p:sp>
        <p:grpSp>
          <p:nvGrpSpPr>
            <p:cNvPr id="19" name="组合 18">
              <a:extLst>
                <a:ext uri="{FF2B5EF4-FFF2-40B4-BE49-F238E27FC236}">
                  <a16:creationId xmlns:a16="http://schemas.microsoft.com/office/drawing/2014/main" id="{92654BA0-CBC2-4507-AE1F-6684096D0373}"/>
                </a:ext>
              </a:extLst>
            </p:cNvPr>
            <p:cNvGrpSpPr/>
            <p:nvPr/>
          </p:nvGrpSpPr>
          <p:grpSpPr>
            <a:xfrm>
              <a:off x="11017251" y="950401"/>
              <a:ext cx="152814" cy="165397"/>
              <a:chOff x="6181413" y="1023323"/>
              <a:chExt cx="152814" cy="165397"/>
            </a:xfrm>
          </p:grpSpPr>
          <p:cxnSp>
            <p:nvCxnSpPr>
              <p:cNvPr id="23" name="直接连接符 22">
                <a:extLst>
                  <a:ext uri="{FF2B5EF4-FFF2-40B4-BE49-F238E27FC236}">
                    <a16:creationId xmlns:a16="http://schemas.microsoft.com/office/drawing/2014/main" id="{BF02DDA7-728E-4204-B601-1517828643B4}"/>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5F7505FF-1C85-478C-8E74-87430A960BFF}"/>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0" name="组合 19">
              <a:extLst>
                <a:ext uri="{FF2B5EF4-FFF2-40B4-BE49-F238E27FC236}">
                  <a16:creationId xmlns:a16="http://schemas.microsoft.com/office/drawing/2014/main" id="{CC2D06A7-ADFC-45AD-96AC-EA1DD9C53959}"/>
                </a:ext>
              </a:extLst>
            </p:cNvPr>
            <p:cNvGrpSpPr/>
            <p:nvPr/>
          </p:nvGrpSpPr>
          <p:grpSpPr>
            <a:xfrm rot="5400000">
              <a:off x="11009166" y="1758316"/>
              <a:ext cx="152814" cy="165397"/>
              <a:chOff x="6186411" y="1028702"/>
              <a:chExt cx="152814" cy="165397"/>
            </a:xfrm>
          </p:grpSpPr>
          <p:cxnSp>
            <p:nvCxnSpPr>
              <p:cNvPr id="21" name="直接连接符 20">
                <a:extLst>
                  <a:ext uri="{FF2B5EF4-FFF2-40B4-BE49-F238E27FC236}">
                    <a16:creationId xmlns:a16="http://schemas.microsoft.com/office/drawing/2014/main" id="{8D9A4B83-35C5-42AA-ACCD-58B5EFFCBDA8}"/>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2" name="直接连接符 21">
                <a:extLst>
                  <a:ext uri="{FF2B5EF4-FFF2-40B4-BE49-F238E27FC236}">
                    <a16:creationId xmlns:a16="http://schemas.microsoft.com/office/drawing/2014/main" id="{F66E8E65-FB74-40E3-9856-72A651119B87}"/>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grpSp>
        <p:nvGrpSpPr>
          <p:cNvPr id="25" name="组合 24">
            <a:extLst>
              <a:ext uri="{FF2B5EF4-FFF2-40B4-BE49-F238E27FC236}">
                <a16:creationId xmlns:a16="http://schemas.microsoft.com/office/drawing/2014/main" id="{EB01B78B-349D-44CA-826C-DC67FB9D5F89}"/>
              </a:ext>
            </a:extLst>
          </p:cNvPr>
          <p:cNvGrpSpPr/>
          <p:nvPr/>
        </p:nvGrpSpPr>
        <p:grpSpPr>
          <a:xfrm>
            <a:off x="102662" y="2372623"/>
            <a:ext cx="5843709" cy="4122615"/>
            <a:chOff x="4188196" y="2127479"/>
            <a:chExt cx="3910692" cy="3650794"/>
          </a:xfrm>
        </p:grpSpPr>
        <p:grpSp>
          <p:nvGrpSpPr>
            <p:cNvPr id="26" name="组合 25">
              <a:extLst>
                <a:ext uri="{FF2B5EF4-FFF2-40B4-BE49-F238E27FC236}">
                  <a16:creationId xmlns:a16="http://schemas.microsoft.com/office/drawing/2014/main" id="{21339131-9433-4207-A5A0-8EF36031F6DD}"/>
                </a:ext>
              </a:extLst>
            </p:cNvPr>
            <p:cNvGrpSpPr/>
            <p:nvPr/>
          </p:nvGrpSpPr>
          <p:grpSpPr>
            <a:xfrm>
              <a:off x="4188196" y="2127479"/>
              <a:ext cx="3910692" cy="3650794"/>
              <a:chOff x="4188196" y="2127479"/>
              <a:chExt cx="3910692" cy="3650794"/>
            </a:xfrm>
          </p:grpSpPr>
          <p:sp>
            <p:nvSpPr>
              <p:cNvPr id="38" name="任意多边形 93">
                <a:extLst>
                  <a:ext uri="{FF2B5EF4-FFF2-40B4-BE49-F238E27FC236}">
                    <a16:creationId xmlns:a16="http://schemas.microsoft.com/office/drawing/2014/main" id="{BC80AFE1-9F60-4E06-A272-865C08003FD7}"/>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9" name="矩形: 圆角 38">
                <a:extLst>
                  <a:ext uri="{FF2B5EF4-FFF2-40B4-BE49-F238E27FC236}">
                    <a16:creationId xmlns:a16="http://schemas.microsoft.com/office/drawing/2014/main" id="{D095EF88-3E26-42F0-A72F-6D6F91D3822A}"/>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93">
                <a:extLst>
                  <a:ext uri="{FF2B5EF4-FFF2-40B4-BE49-F238E27FC236}">
                    <a16:creationId xmlns:a16="http://schemas.microsoft.com/office/drawing/2014/main" id="{BD75F29D-6B52-42C0-AA2C-38B860EA3D3A}"/>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5" name="任意多边形 93">
                <a:extLst>
                  <a:ext uri="{FF2B5EF4-FFF2-40B4-BE49-F238E27FC236}">
                    <a16:creationId xmlns:a16="http://schemas.microsoft.com/office/drawing/2014/main" id="{90F09179-AF6F-4A92-86AC-C812F24EAF34}"/>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6" name="任意多边形 93">
                <a:extLst>
                  <a:ext uri="{FF2B5EF4-FFF2-40B4-BE49-F238E27FC236}">
                    <a16:creationId xmlns:a16="http://schemas.microsoft.com/office/drawing/2014/main" id="{B5547877-D122-4E1A-A6F7-2467E6CDDCE3}"/>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32" name="直接连接符 31">
              <a:extLst>
                <a:ext uri="{FF2B5EF4-FFF2-40B4-BE49-F238E27FC236}">
                  <a16:creationId xmlns:a16="http://schemas.microsoft.com/office/drawing/2014/main" id="{9D43E016-C667-4274-B5C0-CD2A1B747900}"/>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77E7F9E9-C7E0-498E-9AB3-306192994721}"/>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06C63DAF-B07B-43D0-812E-F82423B0E609}"/>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4A60099C-B741-4B63-9640-1F27B289EA60}"/>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
        <p:nvSpPr>
          <p:cNvPr id="27" name="Rectangle 3">
            <a:extLst>
              <a:ext uri="{FF2B5EF4-FFF2-40B4-BE49-F238E27FC236}">
                <a16:creationId xmlns:a16="http://schemas.microsoft.com/office/drawing/2014/main" id="{612E42B2-D02A-4B35-8F49-4CFD3386BAEC}"/>
              </a:ext>
            </a:extLst>
          </p:cNvPr>
          <p:cNvSpPr txBox="1">
            <a:spLocks noChangeArrowheads="1"/>
          </p:cNvSpPr>
          <p:nvPr/>
        </p:nvSpPr>
        <p:spPr>
          <a:xfrm>
            <a:off x="6618502" y="2633079"/>
            <a:ext cx="5236358" cy="374994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a=1;</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b=2;</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&lt;&lt;a&lt;&lt;','&lt;&lt;b&lt;&lt;','&lt;&lt;*p1&lt;&lt;','&lt;&lt;*p2&lt;&lt;</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endl</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*p1=*p2;</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&lt;&lt;a&lt;&lt;','&lt;&lt;b&lt;&lt;','&lt;&lt;*p1&lt;&lt;','&lt;&lt;*p2&lt;&lt;</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endl</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p1=p2;</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*p1=8;</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&lt;&lt;a&lt;&lt;','&lt;&lt;b&lt;&lt;','&lt;&lt;*p1&lt;&lt;','&lt;&lt;*p2&lt;&lt;</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endl</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return 0;</a:t>
            </a:r>
          </a:p>
          <a:p>
            <a:pPr marL="0" indent="0">
              <a:lnSpc>
                <a:spcPct val="120000"/>
              </a:lnSpc>
              <a:spcBef>
                <a:spcPts val="0"/>
              </a:spcBef>
              <a:buClr>
                <a:srgbClr val="7030A0"/>
              </a:buClr>
              <a:buNone/>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20000"/>
              </a:lnSpc>
              <a:spcBef>
                <a:spcPts val="0"/>
              </a:spcBef>
              <a:buClr>
                <a:srgbClr val="7030A0"/>
              </a:buClr>
              <a:buNone/>
            </a:pP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8" name="组合 24">
            <a:extLst>
              <a:ext uri="{FF2B5EF4-FFF2-40B4-BE49-F238E27FC236}">
                <a16:creationId xmlns:a16="http://schemas.microsoft.com/office/drawing/2014/main" id="{EB01B78B-349D-44CA-826C-DC67FB9D5F89}"/>
              </a:ext>
            </a:extLst>
          </p:cNvPr>
          <p:cNvGrpSpPr/>
          <p:nvPr/>
        </p:nvGrpSpPr>
        <p:grpSpPr>
          <a:xfrm>
            <a:off x="6251601" y="2351608"/>
            <a:ext cx="5843709" cy="4122615"/>
            <a:chOff x="4188196" y="2127479"/>
            <a:chExt cx="3910692" cy="3650794"/>
          </a:xfrm>
        </p:grpSpPr>
        <p:grpSp>
          <p:nvGrpSpPr>
            <p:cNvPr id="30" name="组合 25">
              <a:extLst>
                <a:ext uri="{FF2B5EF4-FFF2-40B4-BE49-F238E27FC236}">
                  <a16:creationId xmlns:a16="http://schemas.microsoft.com/office/drawing/2014/main" id="{21339131-9433-4207-A5A0-8EF36031F6DD}"/>
                </a:ext>
              </a:extLst>
            </p:cNvPr>
            <p:cNvGrpSpPr/>
            <p:nvPr/>
          </p:nvGrpSpPr>
          <p:grpSpPr>
            <a:xfrm>
              <a:off x="4188196" y="2127479"/>
              <a:ext cx="3910692" cy="3650794"/>
              <a:chOff x="4188196" y="2127479"/>
              <a:chExt cx="3910692" cy="3650794"/>
            </a:xfrm>
          </p:grpSpPr>
          <p:sp>
            <p:nvSpPr>
              <p:cNvPr id="41" name="任意多边形 93">
                <a:extLst>
                  <a:ext uri="{FF2B5EF4-FFF2-40B4-BE49-F238E27FC236}">
                    <a16:creationId xmlns:a16="http://schemas.microsoft.com/office/drawing/2014/main" id="{BC80AFE1-9F60-4E06-A272-865C08003FD7}"/>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2" name="矩形: 圆角 38">
                <a:extLst>
                  <a:ext uri="{FF2B5EF4-FFF2-40B4-BE49-F238E27FC236}">
                    <a16:creationId xmlns:a16="http://schemas.microsoft.com/office/drawing/2014/main" id="{D095EF88-3E26-42F0-A72F-6D6F91D3822A}"/>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93">
                <a:extLst>
                  <a:ext uri="{FF2B5EF4-FFF2-40B4-BE49-F238E27FC236}">
                    <a16:creationId xmlns:a16="http://schemas.microsoft.com/office/drawing/2014/main" id="{BD75F29D-6B52-42C0-AA2C-38B860EA3D3A}"/>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7" name="任意多边形 93">
                <a:extLst>
                  <a:ext uri="{FF2B5EF4-FFF2-40B4-BE49-F238E27FC236}">
                    <a16:creationId xmlns:a16="http://schemas.microsoft.com/office/drawing/2014/main" id="{90F09179-AF6F-4A92-86AC-C812F24EAF34}"/>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8" name="任意多边形 93">
                <a:extLst>
                  <a:ext uri="{FF2B5EF4-FFF2-40B4-BE49-F238E27FC236}">
                    <a16:creationId xmlns:a16="http://schemas.microsoft.com/office/drawing/2014/main" id="{B5547877-D122-4E1A-A6F7-2467E6CDDCE3}"/>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31" name="直接连接符 31">
              <a:extLst>
                <a:ext uri="{FF2B5EF4-FFF2-40B4-BE49-F238E27FC236}">
                  <a16:creationId xmlns:a16="http://schemas.microsoft.com/office/drawing/2014/main" id="{9D43E016-C667-4274-B5C0-CD2A1B747900}"/>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3" name="直接连接符 33">
              <a:extLst>
                <a:ext uri="{FF2B5EF4-FFF2-40B4-BE49-F238E27FC236}">
                  <a16:creationId xmlns:a16="http://schemas.microsoft.com/office/drawing/2014/main" id="{77E7F9E9-C7E0-498E-9AB3-306192994721}"/>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5" name="直接连接符 35">
              <a:extLst>
                <a:ext uri="{FF2B5EF4-FFF2-40B4-BE49-F238E27FC236}">
                  <a16:creationId xmlns:a16="http://schemas.microsoft.com/office/drawing/2014/main" id="{06C63DAF-B07B-43D0-812E-F82423B0E609}"/>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40" name="直接连接符 36">
              <a:extLst>
                <a:ext uri="{FF2B5EF4-FFF2-40B4-BE49-F238E27FC236}">
                  <a16:creationId xmlns:a16="http://schemas.microsoft.com/office/drawing/2014/main" id="{4A60099C-B741-4B63-9640-1F27B289EA60}"/>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64616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p:cTn id="11" dur="500" fill="hold"/>
                                        <p:tgtEl>
                                          <p:spTgt spid="25"/>
                                        </p:tgtEl>
                                        <p:attrNameLst>
                                          <p:attrName>ppt_w</p:attrName>
                                        </p:attrNameLst>
                                      </p:cBhvr>
                                      <p:tavLst>
                                        <p:tav tm="0">
                                          <p:val>
                                            <p:fltVal val="0"/>
                                          </p:val>
                                        </p:tav>
                                        <p:tav tm="100000">
                                          <p:val>
                                            <p:strVal val="#ppt_w"/>
                                          </p:val>
                                        </p:tav>
                                      </p:tavLst>
                                    </p:anim>
                                    <p:anim calcmode="lin" valueType="num">
                                      <p:cBhvr>
                                        <p:cTn id="12" dur="500" fill="hold"/>
                                        <p:tgtEl>
                                          <p:spTgt spid="25"/>
                                        </p:tgtEl>
                                        <p:attrNameLst>
                                          <p:attrName>ppt_h</p:attrName>
                                        </p:attrNameLst>
                                      </p:cBhvr>
                                      <p:tavLst>
                                        <p:tav tm="0">
                                          <p:val>
                                            <p:fltVal val="0"/>
                                          </p:val>
                                        </p:tav>
                                        <p:tav tm="100000">
                                          <p:val>
                                            <p:strVal val="#ppt_h"/>
                                          </p:val>
                                        </p:tav>
                                      </p:tavLst>
                                    </p:anim>
                                    <p:animEffect transition="in" filter="fade">
                                      <p:cBhvr>
                                        <p:cTn id="13" dur="500"/>
                                        <p:tgtEl>
                                          <p:spTgt spid="25"/>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left)">
                                      <p:cBhvr>
                                        <p:cTn id="17" dur="500"/>
                                        <p:tgtEl>
                                          <p:spTgt spid="29"/>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p:cTn id="21" dur="500" fill="hold"/>
                                        <p:tgtEl>
                                          <p:spTgt spid="28"/>
                                        </p:tgtEl>
                                        <p:attrNameLst>
                                          <p:attrName>ppt_w</p:attrName>
                                        </p:attrNameLst>
                                      </p:cBhvr>
                                      <p:tavLst>
                                        <p:tav tm="0">
                                          <p:val>
                                            <p:fltVal val="0"/>
                                          </p:val>
                                        </p:tav>
                                        <p:tav tm="100000">
                                          <p:val>
                                            <p:strVal val="#ppt_w"/>
                                          </p:val>
                                        </p:tav>
                                      </p:tavLst>
                                    </p:anim>
                                    <p:anim calcmode="lin" valueType="num">
                                      <p:cBhvr>
                                        <p:cTn id="22" dur="500" fill="hold"/>
                                        <p:tgtEl>
                                          <p:spTgt spid="28"/>
                                        </p:tgtEl>
                                        <p:attrNameLst>
                                          <p:attrName>ppt_h</p:attrName>
                                        </p:attrNameLst>
                                      </p:cBhvr>
                                      <p:tavLst>
                                        <p:tav tm="0">
                                          <p:val>
                                            <p:fltVal val="0"/>
                                          </p:val>
                                        </p:tav>
                                        <p:tav tm="100000">
                                          <p:val>
                                            <p:strVal val="#ppt_h"/>
                                          </p:val>
                                        </p:tav>
                                      </p:tavLst>
                                    </p:anim>
                                    <p:animEffect transition="in" filter="fade">
                                      <p:cBhvr>
                                        <p:cTn id="23" dur="500"/>
                                        <p:tgtEl>
                                          <p:spTgt spid="28"/>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wipe(left)">
                                      <p:cBhvr>
                                        <p:cTn id="2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框 44">
            <a:extLst>
              <a:ext uri="{FF2B5EF4-FFF2-40B4-BE49-F238E27FC236}">
                <a16:creationId xmlns:a16="http://schemas.microsoft.com/office/drawing/2014/main" id="{FA269E0D-AE35-40ED-ABB2-2DBBAD67A82E}"/>
              </a:ext>
            </a:extLst>
          </p:cNvPr>
          <p:cNvSpPr txBox="1"/>
          <p:nvPr/>
        </p:nvSpPr>
        <p:spPr>
          <a:xfrm>
            <a:off x="1967623" y="2293595"/>
            <a:ext cx="8647356" cy="2751522"/>
          </a:xfrm>
          <a:prstGeom prst="rect">
            <a:avLst/>
          </a:prstGeom>
          <a:noFill/>
        </p:spPr>
        <p:txBody>
          <a:bodyPr wrap="square" rtlCol="0">
            <a:spAutoFit/>
          </a:bodyPr>
          <a:lstStyle/>
          <a:p>
            <a:pPr>
              <a:lnSpc>
                <a:spcPct val="12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指针变量的数据类型与其所指向的变量的数据类型必须一致，否则就要给出显式的强制类型转换。例如：</a:t>
            </a:r>
          </a:p>
          <a:p>
            <a:pPr>
              <a:lnSpc>
                <a:spcPct val="12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a;</a:t>
            </a:r>
          </a:p>
          <a:p>
            <a:pPr>
              <a:lnSpc>
                <a:spcPct val="120000"/>
              </a:lnSpc>
              <a:buClr>
                <a:srgbClr val="7030A0"/>
              </a:buClr>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*p1 = &amp;a;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正确</a:t>
            </a:r>
          </a:p>
          <a:p>
            <a:pPr>
              <a:lnSpc>
                <a:spcPct val="12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char *p2 = &amp;a;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错误</a:t>
            </a:r>
          </a:p>
          <a:p>
            <a:pPr>
              <a:lnSpc>
                <a:spcPct val="12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char *p3 = (char*)&amp;a;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正确：但一般不建议这样使用</a:t>
            </a:r>
          </a:p>
        </p:txBody>
      </p:sp>
      <p:grpSp>
        <p:nvGrpSpPr>
          <p:cNvPr id="46" name="组合 45">
            <a:extLst>
              <a:ext uri="{FF2B5EF4-FFF2-40B4-BE49-F238E27FC236}">
                <a16:creationId xmlns:a16="http://schemas.microsoft.com/office/drawing/2014/main" id="{C3D3A23C-F5FD-4B81-9BE0-7A338DE4DA44}"/>
              </a:ext>
            </a:extLst>
          </p:cNvPr>
          <p:cNvGrpSpPr/>
          <p:nvPr/>
        </p:nvGrpSpPr>
        <p:grpSpPr>
          <a:xfrm rot="10800000" flipH="1">
            <a:off x="1424236" y="1984740"/>
            <a:ext cx="9210177" cy="3654059"/>
            <a:chOff x="850263" y="1552756"/>
            <a:chExt cx="13416557" cy="4877076"/>
          </a:xfrm>
        </p:grpSpPr>
        <p:grpSp>
          <p:nvGrpSpPr>
            <p:cNvPr id="47" name="组合 46">
              <a:extLst>
                <a:ext uri="{FF2B5EF4-FFF2-40B4-BE49-F238E27FC236}">
                  <a16:creationId xmlns:a16="http://schemas.microsoft.com/office/drawing/2014/main" id="{02D97AA8-BD01-4860-9E53-0864348150F1}"/>
                </a:ext>
              </a:extLst>
            </p:cNvPr>
            <p:cNvGrpSpPr/>
            <p:nvPr/>
          </p:nvGrpSpPr>
          <p:grpSpPr>
            <a:xfrm>
              <a:off x="850263" y="1552756"/>
              <a:ext cx="13416557" cy="4877076"/>
              <a:chOff x="850263" y="1552756"/>
              <a:chExt cx="13416557" cy="4877076"/>
            </a:xfrm>
          </p:grpSpPr>
          <p:sp>
            <p:nvSpPr>
              <p:cNvPr id="51" name="任意多边形 3">
                <a:extLst>
                  <a:ext uri="{FF2B5EF4-FFF2-40B4-BE49-F238E27FC236}">
                    <a16:creationId xmlns:a16="http://schemas.microsoft.com/office/drawing/2014/main" id="{E8AC785F-9204-4484-8249-8FEC9015FBFB}"/>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52" name="组合 51">
                <a:extLst>
                  <a:ext uri="{FF2B5EF4-FFF2-40B4-BE49-F238E27FC236}">
                    <a16:creationId xmlns:a16="http://schemas.microsoft.com/office/drawing/2014/main" id="{85BCFEBE-2397-44B3-B012-BCECEDCF32BF}"/>
                  </a:ext>
                </a:extLst>
              </p:cNvPr>
              <p:cNvGrpSpPr/>
              <p:nvPr/>
            </p:nvGrpSpPr>
            <p:grpSpPr>
              <a:xfrm flipH="1">
                <a:off x="11116151" y="1613603"/>
                <a:ext cx="1573213" cy="303301"/>
                <a:chOff x="6149102" y="1612916"/>
                <a:chExt cx="1547286" cy="303301"/>
              </a:xfrm>
            </p:grpSpPr>
            <p:sp>
              <p:nvSpPr>
                <p:cNvPr id="53" name="平行四边形 52">
                  <a:extLst>
                    <a:ext uri="{FF2B5EF4-FFF2-40B4-BE49-F238E27FC236}">
                      <a16:creationId xmlns:a16="http://schemas.microsoft.com/office/drawing/2014/main" id="{C409E462-D35C-4DF6-8C36-37DE9C344E9F}"/>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4" name="平行四边形 53">
                  <a:extLst>
                    <a:ext uri="{FF2B5EF4-FFF2-40B4-BE49-F238E27FC236}">
                      <a16:creationId xmlns:a16="http://schemas.microsoft.com/office/drawing/2014/main" id="{775E6132-BE4E-41D8-BEA6-A2FA8C84D2B4}"/>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5" name="平行四边形 54">
                  <a:extLst>
                    <a:ext uri="{FF2B5EF4-FFF2-40B4-BE49-F238E27FC236}">
                      <a16:creationId xmlns:a16="http://schemas.microsoft.com/office/drawing/2014/main" id="{DA21B790-E17E-462A-958F-4430798BE581}"/>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48" name="平行四边形 47">
              <a:extLst>
                <a:ext uri="{FF2B5EF4-FFF2-40B4-BE49-F238E27FC236}">
                  <a16:creationId xmlns:a16="http://schemas.microsoft.com/office/drawing/2014/main" id="{06972685-116D-4376-9AE7-C22340B27465}"/>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9" name="平行四边形 48">
              <a:extLst>
                <a:ext uri="{FF2B5EF4-FFF2-40B4-BE49-F238E27FC236}">
                  <a16:creationId xmlns:a16="http://schemas.microsoft.com/office/drawing/2014/main" id="{4D7065A9-DE9C-452D-B00C-632E1F89CE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0" name="平行四边形 49">
              <a:extLst>
                <a:ext uri="{FF2B5EF4-FFF2-40B4-BE49-F238E27FC236}">
                  <a16:creationId xmlns:a16="http://schemas.microsoft.com/office/drawing/2014/main" id="{6E88BF78-5DA5-4846-9AA3-26210E034557}"/>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4" name="文本框 23">
            <a:extLst>
              <a:ext uri="{FF2B5EF4-FFF2-40B4-BE49-F238E27FC236}">
                <a16:creationId xmlns:a16="http://schemas.microsoft.com/office/drawing/2014/main" id="{3210BA62-F01B-45F5-9DB4-81BC86531B7C}"/>
              </a:ext>
            </a:extLst>
          </p:cNvPr>
          <p:cNvSpPr txBox="1"/>
          <p:nvPr/>
        </p:nvSpPr>
        <p:spPr>
          <a:xfrm>
            <a:off x="1424236" y="1397807"/>
            <a:ext cx="5479117" cy="461665"/>
          </a:xfrm>
          <a:prstGeom prst="rect">
            <a:avLst/>
          </a:prstGeom>
          <a:noFill/>
        </p:spPr>
        <p:txBody>
          <a:bodyPr wrap="square" rtlCol="0">
            <a:spAutoFit/>
          </a:bodyPr>
          <a:lstStyle/>
          <a:p>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提示</a:t>
            </a:r>
          </a:p>
        </p:txBody>
      </p:sp>
    </p:spTree>
    <p:extLst>
      <p:ext uri="{BB962C8B-B14F-4D97-AF65-F5344CB8AC3E}">
        <p14:creationId xmlns:p14="http://schemas.microsoft.com/office/powerpoint/2010/main" val="3661456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edge">
                                      <p:cBhvr>
                                        <p:cTn id="11" dur="500"/>
                                        <p:tgtEl>
                                          <p:spTgt spid="46"/>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fade">
                                      <p:cBhvr>
                                        <p:cTn id="15" dur="500"/>
                                        <p:tgtEl>
                                          <p:spTgt spid="45"/>
                                        </p:tgtEl>
                                      </p:cBhvr>
                                    </p:animEffect>
                                    <p:anim calcmode="lin" valueType="num">
                                      <p:cBhvr>
                                        <p:cTn id="16" dur="500" fill="hold"/>
                                        <p:tgtEl>
                                          <p:spTgt spid="45"/>
                                        </p:tgtEl>
                                        <p:attrNameLst>
                                          <p:attrName>ppt_x</p:attrName>
                                        </p:attrNameLst>
                                      </p:cBhvr>
                                      <p:tavLst>
                                        <p:tav tm="0">
                                          <p:val>
                                            <p:strVal val="#ppt_x"/>
                                          </p:val>
                                        </p:tav>
                                        <p:tav tm="100000">
                                          <p:val>
                                            <p:strVal val="#ppt_x"/>
                                          </p:val>
                                        </p:tav>
                                      </p:tavLst>
                                    </p:anim>
                                    <p:anim calcmode="lin" valueType="num">
                                      <p:cBhvr>
                                        <p:cTn id="17" dur="5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2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34">
            <a:extLst>
              <a:ext uri="{FF2B5EF4-FFF2-40B4-BE49-F238E27FC236}">
                <a16:creationId xmlns:a16="http://schemas.microsoft.com/office/drawing/2014/main" id="{6CA5D8A3-999D-48AC-BAF3-D87971335004}"/>
              </a:ext>
            </a:extLst>
          </p:cNvPr>
          <p:cNvSpPr txBox="1"/>
          <p:nvPr/>
        </p:nvSpPr>
        <p:spPr>
          <a:xfrm>
            <a:off x="2052371" y="2328859"/>
            <a:ext cx="8639075" cy="2796856"/>
          </a:xfrm>
          <a:prstGeom prst="rect">
            <a:avLst/>
          </a:prstGeom>
          <a:noFill/>
        </p:spPr>
        <p:txBody>
          <a:bodyPr wrap="square" rtlCol="0">
            <a:spAutoFit/>
          </a:bodyPr>
          <a:lstStyle/>
          <a:p>
            <a:pPr>
              <a:lnSpc>
                <a:spcPct val="15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在一个</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32</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位（或</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64</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位）系统中，内存地址以</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32</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位（或</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64</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位）二进制数表示，即</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（或</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8</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）个字节。指针变量中存储的是内存地址，因此，一个指针变量无论是什么类型、都是占用</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（或</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8</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）个字节的内存空间。例如，在</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32</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位系统中，前面的</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型指针变量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p1</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char</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型指针变量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p3</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都是占用</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个字节的内存空间。</a:t>
            </a:r>
          </a:p>
        </p:txBody>
      </p:sp>
      <p:grpSp>
        <p:nvGrpSpPr>
          <p:cNvPr id="25" name="组合 24">
            <a:extLst>
              <a:ext uri="{FF2B5EF4-FFF2-40B4-BE49-F238E27FC236}">
                <a16:creationId xmlns:a16="http://schemas.microsoft.com/office/drawing/2014/main" id="{5B506123-6498-49C3-A69B-6331D37124CE}"/>
              </a:ext>
            </a:extLst>
          </p:cNvPr>
          <p:cNvGrpSpPr/>
          <p:nvPr/>
        </p:nvGrpSpPr>
        <p:grpSpPr>
          <a:xfrm rot="10800000" flipH="1">
            <a:off x="1500554" y="1907246"/>
            <a:ext cx="9495692" cy="4109747"/>
            <a:chOff x="850264" y="744293"/>
            <a:chExt cx="11341335" cy="6344623"/>
          </a:xfrm>
        </p:grpSpPr>
        <p:grpSp>
          <p:nvGrpSpPr>
            <p:cNvPr id="26" name="组合 25">
              <a:extLst>
                <a:ext uri="{FF2B5EF4-FFF2-40B4-BE49-F238E27FC236}">
                  <a16:creationId xmlns:a16="http://schemas.microsoft.com/office/drawing/2014/main" id="{2ED10D5B-5EF7-460B-993B-8EA47EC2195C}"/>
                </a:ext>
              </a:extLst>
            </p:cNvPr>
            <p:cNvGrpSpPr/>
            <p:nvPr/>
          </p:nvGrpSpPr>
          <p:grpSpPr>
            <a:xfrm>
              <a:off x="850264" y="744293"/>
              <a:ext cx="11341335" cy="6344623"/>
              <a:chOff x="850264" y="744293"/>
              <a:chExt cx="11341335" cy="6344623"/>
            </a:xfrm>
          </p:grpSpPr>
          <p:sp>
            <p:nvSpPr>
              <p:cNvPr id="30" name="任意多边形 3">
                <a:extLst>
                  <a:ext uri="{FF2B5EF4-FFF2-40B4-BE49-F238E27FC236}">
                    <a16:creationId xmlns:a16="http://schemas.microsoft.com/office/drawing/2014/main" id="{51557777-E2C9-4DC1-948A-03290077F7DD}"/>
                  </a:ext>
                </a:extLst>
              </p:cNvPr>
              <p:cNvSpPr/>
              <p:nvPr/>
            </p:nvSpPr>
            <p:spPr>
              <a:xfrm>
                <a:off x="850264" y="744293"/>
                <a:ext cx="11341335" cy="6344623"/>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p>
            </p:txBody>
          </p:sp>
          <p:grpSp>
            <p:nvGrpSpPr>
              <p:cNvPr id="31" name="组合 30">
                <a:extLst>
                  <a:ext uri="{FF2B5EF4-FFF2-40B4-BE49-F238E27FC236}">
                    <a16:creationId xmlns:a16="http://schemas.microsoft.com/office/drawing/2014/main" id="{4E319DAF-DFAD-4A0D-AE39-19072FD9BD39}"/>
                  </a:ext>
                </a:extLst>
              </p:cNvPr>
              <p:cNvGrpSpPr/>
              <p:nvPr/>
            </p:nvGrpSpPr>
            <p:grpSpPr>
              <a:xfrm flipH="1">
                <a:off x="9396022" y="803069"/>
                <a:ext cx="1573210" cy="303301"/>
                <a:chOff x="7840886" y="802382"/>
                <a:chExt cx="1547283" cy="303301"/>
              </a:xfrm>
            </p:grpSpPr>
            <p:sp>
              <p:nvSpPr>
                <p:cNvPr id="32" name="平行四边形 31">
                  <a:extLst>
                    <a:ext uri="{FF2B5EF4-FFF2-40B4-BE49-F238E27FC236}">
                      <a16:creationId xmlns:a16="http://schemas.microsoft.com/office/drawing/2014/main" id="{70DBF59A-6108-4AC6-8676-C6CBEF073BF7}"/>
                    </a:ext>
                  </a:extLst>
                </p:cNvPr>
                <p:cNvSpPr/>
                <p:nvPr/>
              </p:nvSpPr>
              <p:spPr>
                <a:xfrm>
                  <a:off x="8797261" y="802382"/>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33" name="平行四边形 32">
                  <a:extLst>
                    <a:ext uri="{FF2B5EF4-FFF2-40B4-BE49-F238E27FC236}">
                      <a16:creationId xmlns:a16="http://schemas.microsoft.com/office/drawing/2014/main" id="{0ED82717-2885-4F5E-899F-DE46F9D67B6D}"/>
                    </a:ext>
                  </a:extLst>
                </p:cNvPr>
                <p:cNvSpPr/>
                <p:nvPr/>
              </p:nvSpPr>
              <p:spPr>
                <a:xfrm>
                  <a:off x="8325770" y="802383"/>
                  <a:ext cx="590910" cy="303297"/>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34" name="平行四边形 33">
                  <a:extLst>
                    <a:ext uri="{FF2B5EF4-FFF2-40B4-BE49-F238E27FC236}">
                      <a16:creationId xmlns:a16="http://schemas.microsoft.com/office/drawing/2014/main" id="{624CF000-B9BB-4CB6-A4E9-046FD18B8581}"/>
                    </a:ext>
                  </a:extLst>
                </p:cNvPr>
                <p:cNvSpPr/>
                <p:nvPr/>
              </p:nvSpPr>
              <p:spPr>
                <a:xfrm>
                  <a:off x="7840886" y="802383"/>
                  <a:ext cx="590908" cy="303297"/>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grpSp>
        <p:sp>
          <p:nvSpPr>
            <p:cNvPr id="27" name="平行四边形 26">
              <a:extLst>
                <a:ext uri="{FF2B5EF4-FFF2-40B4-BE49-F238E27FC236}">
                  <a16:creationId xmlns:a16="http://schemas.microsoft.com/office/drawing/2014/main" id="{E778C5A0-3C4A-479D-90CF-97225DA751D1}"/>
                </a:ext>
              </a:extLst>
            </p:cNvPr>
            <p:cNvSpPr/>
            <p:nvPr/>
          </p:nvSpPr>
          <p:spPr>
            <a:xfrm>
              <a:off x="1509336" y="803756"/>
              <a:ext cx="590909" cy="301926"/>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8" name="平行四边形 27">
              <a:extLst>
                <a:ext uri="{FF2B5EF4-FFF2-40B4-BE49-F238E27FC236}">
                  <a16:creationId xmlns:a16="http://schemas.microsoft.com/office/drawing/2014/main" id="{9FCFD885-B639-4CC4-9867-5B59E6556647}"/>
                </a:ext>
              </a:extLst>
            </p:cNvPr>
            <p:cNvSpPr/>
            <p:nvPr/>
          </p:nvSpPr>
          <p:spPr>
            <a:xfrm>
              <a:off x="1994224" y="803756"/>
              <a:ext cx="590909" cy="301926"/>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9" name="平行四边形 28">
              <a:extLst>
                <a:ext uri="{FF2B5EF4-FFF2-40B4-BE49-F238E27FC236}">
                  <a16:creationId xmlns:a16="http://schemas.microsoft.com/office/drawing/2014/main" id="{3F8EE259-DA92-4787-911B-DF1C4D4A244F}"/>
                </a:ext>
              </a:extLst>
            </p:cNvPr>
            <p:cNvSpPr/>
            <p:nvPr/>
          </p:nvSpPr>
          <p:spPr>
            <a:xfrm>
              <a:off x="2465712" y="803756"/>
              <a:ext cx="590909" cy="301926"/>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solidFill>
                  <a:srgbClr val="6AE7FF"/>
                </a:solidFill>
              </a:endParaRPr>
            </a:p>
          </p:txBody>
        </p:sp>
      </p:grpSp>
      <p:sp>
        <p:nvSpPr>
          <p:cNvPr id="24" name="文本框 23">
            <a:extLst>
              <a:ext uri="{FF2B5EF4-FFF2-40B4-BE49-F238E27FC236}">
                <a16:creationId xmlns:a16="http://schemas.microsoft.com/office/drawing/2014/main" id="{158EE0B9-35C3-4B05-824D-E2361106E1AB}"/>
              </a:ext>
            </a:extLst>
          </p:cNvPr>
          <p:cNvSpPr txBox="1"/>
          <p:nvPr/>
        </p:nvSpPr>
        <p:spPr>
          <a:xfrm>
            <a:off x="1500554" y="1253428"/>
            <a:ext cx="5479117" cy="461665"/>
          </a:xfrm>
          <a:prstGeom prst="rect">
            <a:avLst/>
          </a:prstGeom>
          <a:noFill/>
        </p:spPr>
        <p:txBody>
          <a:bodyPr wrap="square" rtlCol="0">
            <a:spAutoFit/>
          </a:bodyPr>
          <a:lstStyle/>
          <a:p>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提示</a:t>
            </a:r>
          </a:p>
        </p:txBody>
      </p:sp>
    </p:spTree>
    <p:extLst>
      <p:ext uri="{BB962C8B-B14F-4D97-AF65-F5344CB8AC3E}">
        <p14:creationId xmlns:p14="http://schemas.microsoft.com/office/powerpoint/2010/main" val="3363181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edge">
                                      <p:cBhvr>
                                        <p:cTn id="11" dur="500"/>
                                        <p:tgtEl>
                                          <p:spTgt spid="25"/>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fade">
                                      <p:cBhvr>
                                        <p:cTn id="15" dur="500"/>
                                        <p:tgtEl>
                                          <p:spTgt spid="35"/>
                                        </p:tgtEl>
                                      </p:cBhvr>
                                    </p:animEffect>
                                    <p:anim calcmode="lin" valueType="num">
                                      <p:cBhvr>
                                        <p:cTn id="16" dur="500" fill="hold"/>
                                        <p:tgtEl>
                                          <p:spTgt spid="35"/>
                                        </p:tgtEl>
                                        <p:attrNameLst>
                                          <p:attrName>ppt_x</p:attrName>
                                        </p:attrNameLst>
                                      </p:cBhvr>
                                      <p:tavLst>
                                        <p:tav tm="0">
                                          <p:val>
                                            <p:strVal val="#ppt_x"/>
                                          </p:val>
                                        </p:tav>
                                        <p:tav tm="100000">
                                          <p:val>
                                            <p:strVal val="#ppt_x"/>
                                          </p:val>
                                        </p:tav>
                                      </p:tavLst>
                                    </p:anim>
                                    <p:anim calcmode="lin" valueType="num">
                                      <p:cBhvr>
                                        <p:cTn id="17" dur="5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2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id="{B236A77D-E49D-488B-BBC4-787894FC8936}"/>
              </a:ext>
            </a:extLst>
          </p:cNvPr>
          <p:cNvSpPr txBox="1"/>
          <p:nvPr/>
        </p:nvSpPr>
        <p:spPr>
          <a:xfrm>
            <a:off x="1998872" y="2362719"/>
            <a:ext cx="8144196" cy="2308324"/>
          </a:xfrm>
          <a:prstGeom prst="rect">
            <a:avLst/>
          </a:prstGeom>
          <a:noFill/>
        </p:spPr>
        <p:txBody>
          <a:bodyPr wrap="square" rtlCol="0">
            <a:spAutoFit/>
          </a:bodyPr>
          <a:lstStyle/>
          <a:p>
            <a:pPr>
              <a:lnSpc>
                <a:spcPct val="15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前面的学习都是通过变量名去访问对应内存中数据。</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buClr>
                <a:srgbClr val="7030A0"/>
              </a:buClr>
            </a:pP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实际上，</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还提供了另外一种</a:t>
            </a:r>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通过指针</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直接</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访问内存</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中数据的方式。</a:t>
            </a:r>
          </a:p>
        </p:txBody>
      </p:sp>
      <p:grpSp>
        <p:nvGrpSpPr>
          <p:cNvPr id="22" name="组合 21">
            <a:extLst>
              <a:ext uri="{FF2B5EF4-FFF2-40B4-BE49-F238E27FC236}">
                <a16:creationId xmlns:a16="http://schemas.microsoft.com/office/drawing/2014/main" id="{9B1A0D9C-898E-48FB-9088-D18CE40B2F58}"/>
              </a:ext>
            </a:extLst>
          </p:cNvPr>
          <p:cNvGrpSpPr/>
          <p:nvPr/>
        </p:nvGrpSpPr>
        <p:grpSpPr>
          <a:xfrm rot="10800000" flipH="1">
            <a:off x="1424236" y="1984741"/>
            <a:ext cx="9210177" cy="3230245"/>
            <a:chOff x="850263" y="1552756"/>
            <a:chExt cx="13416557" cy="4877076"/>
          </a:xfrm>
        </p:grpSpPr>
        <p:grpSp>
          <p:nvGrpSpPr>
            <p:cNvPr id="23" name="组合 22">
              <a:extLst>
                <a:ext uri="{FF2B5EF4-FFF2-40B4-BE49-F238E27FC236}">
                  <a16:creationId xmlns:a16="http://schemas.microsoft.com/office/drawing/2014/main" id="{247DD11F-40D7-4ACD-8E9E-1128CF58B8D9}"/>
                </a:ext>
              </a:extLst>
            </p:cNvPr>
            <p:cNvGrpSpPr/>
            <p:nvPr/>
          </p:nvGrpSpPr>
          <p:grpSpPr>
            <a:xfrm>
              <a:off x="850263" y="1552756"/>
              <a:ext cx="13416557" cy="4877076"/>
              <a:chOff x="850263" y="1552756"/>
              <a:chExt cx="13416557" cy="4877076"/>
            </a:xfrm>
          </p:grpSpPr>
          <p:sp>
            <p:nvSpPr>
              <p:cNvPr id="27" name="任意多边形 3">
                <a:extLst>
                  <a:ext uri="{FF2B5EF4-FFF2-40B4-BE49-F238E27FC236}">
                    <a16:creationId xmlns:a16="http://schemas.microsoft.com/office/drawing/2014/main" id="{B6759EC5-1C39-4DEB-AA19-B8FE06056A2F}"/>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8" name="组合 27">
                <a:extLst>
                  <a:ext uri="{FF2B5EF4-FFF2-40B4-BE49-F238E27FC236}">
                    <a16:creationId xmlns:a16="http://schemas.microsoft.com/office/drawing/2014/main" id="{D0CAE622-951A-4DCF-88BB-05D7FB1D748A}"/>
                  </a:ext>
                </a:extLst>
              </p:cNvPr>
              <p:cNvGrpSpPr/>
              <p:nvPr/>
            </p:nvGrpSpPr>
            <p:grpSpPr>
              <a:xfrm flipH="1">
                <a:off x="11116151" y="1613603"/>
                <a:ext cx="1573213" cy="303301"/>
                <a:chOff x="6149102" y="1612916"/>
                <a:chExt cx="1547286" cy="303301"/>
              </a:xfrm>
            </p:grpSpPr>
            <p:sp>
              <p:nvSpPr>
                <p:cNvPr id="29" name="平行四边形 28">
                  <a:extLst>
                    <a:ext uri="{FF2B5EF4-FFF2-40B4-BE49-F238E27FC236}">
                      <a16:creationId xmlns:a16="http://schemas.microsoft.com/office/drawing/2014/main" id="{388F8429-A170-429A-8976-02783A63F1C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平行四边形 29">
                  <a:extLst>
                    <a:ext uri="{FF2B5EF4-FFF2-40B4-BE49-F238E27FC236}">
                      <a16:creationId xmlns:a16="http://schemas.microsoft.com/office/drawing/2014/main" id="{E34A4DEB-E82F-40AA-A193-EDA628EBDF1A}"/>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平行四边形 30">
                  <a:extLst>
                    <a:ext uri="{FF2B5EF4-FFF2-40B4-BE49-F238E27FC236}">
                      <a16:creationId xmlns:a16="http://schemas.microsoft.com/office/drawing/2014/main" id="{B28DC9DF-931D-443E-AF67-45324DF8D24E}"/>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24" name="平行四边形 23">
              <a:extLst>
                <a:ext uri="{FF2B5EF4-FFF2-40B4-BE49-F238E27FC236}">
                  <a16:creationId xmlns:a16="http://schemas.microsoft.com/office/drawing/2014/main" id="{034C073A-45D5-46DB-A924-50411BDABF81}"/>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5" name="平行四边形 24">
              <a:extLst>
                <a:ext uri="{FF2B5EF4-FFF2-40B4-BE49-F238E27FC236}">
                  <a16:creationId xmlns:a16="http://schemas.microsoft.com/office/drawing/2014/main" id="{87259167-02CF-4591-9FCE-EDD9CE307B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平行四边形 25">
              <a:extLst>
                <a:ext uri="{FF2B5EF4-FFF2-40B4-BE49-F238E27FC236}">
                  <a16:creationId xmlns:a16="http://schemas.microsoft.com/office/drawing/2014/main" id="{5C7F3AF0-EBE1-474D-BA45-28355B3C9F13}"/>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2667966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edge">
                                      <p:cBhvr>
                                        <p:cTn id="7" dur="500"/>
                                        <p:tgtEl>
                                          <p:spTgt spid="2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anim calcmode="lin" valueType="num">
                                      <p:cBhvr>
                                        <p:cTn id="12" dur="500" fill="hold"/>
                                        <p:tgtEl>
                                          <p:spTgt spid="13"/>
                                        </p:tgtEl>
                                        <p:attrNameLst>
                                          <p:attrName>ppt_x</p:attrName>
                                        </p:attrNameLst>
                                      </p:cBhvr>
                                      <p:tavLst>
                                        <p:tav tm="0">
                                          <p:val>
                                            <p:strVal val="#ppt_x"/>
                                          </p:val>
                                        </p:tav>
                                        <p:tav tm="100000">
                                          <p:val>
                                            <p:strVal val="#ppt_x"/>
                                          </p:val>
                                        </p:tav>
                                      </p:tavLst>
                                    </p:anim>
                                    <p:anim calcmode="lin" valueType="num">
                                      <p:cBhvr>
                                        <p:cTn id="13"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id="{B236A77D-E49D-488B-BBC4-787894FC8936}"/>
              </a:ext>
            </a:extLst>
          </p:cNvPr>
          <p:cNvSpPr txBox="1"/>
          <p:nvPr/>
        </p:nvSpPr>
        <p:spPr>
          <a:xfrm>
            <a:off x="1733229" y="2094371"/>
            <a:ext cx="8844812" cy="3483646"/>
          </a:xfrm>
          <a:prstGeom prst="rect">
            <a:avLst/>
          </a:prstGeom>
          <a:noFill/>
        </p:spPr>
        <p:txBody>
          <a:bodyPr wrap="square" rtlCol="0">
            <a:spAutoFit/>
          </a:bodyPr>
          <a:lstStyle/>
          <a:p>
            <a:pPr marL="358775">
              <a:lnSpc>
                <a:spcPct val="150000"/>
              </a:lnSpc>
              <a:spcBef>
                <a:spcPts val="600"/>
              </a:spcBef>
              <a:buClr>
                <a:srgbClr val="ED7D31"/>
              </a:buClr>
            </a:pP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指针可以是常量</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，例如数组名就是一个指针常量，表示该数组所占据内存空间的首地址。</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marL="358775">
              <a:lnSpc>
                <a:spcPct val="150000"/>
              </a:lnSpc>
              <a:spcBef>
                <a:spcPts val="600"/>
              </a:spcBef>
              <a:buClr>
                <a:srgbClr val="ED7D31"/>
              </a:buClr>
            </a:pP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指针也可以是变量</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，例如可以定义一个指针类型的变量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它可以存放一个内存地址。</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marL="358775">
              <a:lnSpc>
                <a:spcPct val="150000"/>
              </a:lnSpc>
              <a:spcBef>
                <a:spcPts val="600"/>
              </a:spcBef>
              <a:buClr>
                <a:srgbClr val="ED7D31"/>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在程序设计中，可以使用指针常量或指针变量直接操作它们所指向的内存空间中的数据。</a:t>
            </a:r>
          </a:p>
        </p:txBody>
      </p:sp>
      <p:grpSp>
        <p:nvGrpSpPr>
          <p:cNvPr id="22" name="组合 21">
            <a:extLst>
              <a:ext uri="{FF2B5EF4-FFF2-40B4-BE49-F238E27FC236}">
                <a16:creationId xmlns:a16="http://schemas.microsoft.com/office/drawing/2014/main" id="{9B1A0D9C-898E-48FB-9088-D18CE40B2F58}"/>
              </a:ext>
            </a:extLst>
          </p:cNvPr>
          <p:cNvGrpSpPr/>
          <p:nvPr/>
        </p:nvGrpSpPr>
        <p:grpSpPr>
          <a:xfrm rot="10800000" flipH="1">
            <a:off x="1542767" y="1279982"/>
            <a:ext cx="9210177" cy="4821879"/>
            <a:chOff x="850263" y="1552756"/>
            <a:chExt cx="13416557" cy="4877076"/>
          </a:xfrm>
        </p:grpSpPr>
        <p:grpSp>
          <p:nvGrpSpPr>
            <p:cNvPr id="23" name="组合 22">
              <a:extLst>
                <a:ext uri="{FF2B5EF4-FFF2-40B4-BE49-F238E27FC236}">
                  <a16:creationId xmlns:a16="http://schemas.microsoft.com/office/drawing/2014/main" id="{247DD11F-40D7-4ACD-8E9E-1128CF58B8D9}"/>
                </a:ext>
              </a:extLst>
            </p:cNvPr>
            <p:cNvGrpSpPr/>
            <p:nvPr/>
          </p:nvGrpSpPr>
          <p:grpSpPr>
            <a:xfrm>
              <a:off x="850263" y="1552756"/>
              <a:ext cx="13416557" cy="4877076"/>
              <a:chOff x="850263" y="1552756"/>
              <a:chExt cx="13416557" cy="4877076"/>
            </a:xfrm>
          </p:grpSpPr>
          <p:sp>
            <p:nvSpPr>
              <p:cNvPr id="27" name="任意多边形 3">
                <a:extLst>
                  <a:ext uri="{FF2B5EF4-FFF2-40B4-BE49-F238E27FC236}">
                    <a16:creationId xmlns:a16="http://schemas.microsoft.com/office/drawing/2014/main" id="{B6759EC5-1C39-4DEB-AA19-B8FE06056A2F}"/>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8" name="组合 27">
                <a:extLst>
                  <a:ext uri="{FF2B5EF4-FFF2-40B4-BE49-F238E27FC236}">
                    <a16:creationId xmlns:a16="http://schemas.microsoft.com/office/drawing/2014/main" id="{D0CAE622-951A-4DCF-88BB-05D7FB1D748A}"/>
                  </a:ext>
                </a:extLst>
              </p:cNvPr>
              <p:cNvGrpSpPr/>
              <p:nvPr/>
            </p:nvGrpSpPr>
            <p:grpSpPr>
              <a:xfrm flipH="1">
                <a:off x="11116151" y="1613603"/>
                <a:ext cx="1573213" cy="303301"/>
                <a:chOff x="6149102" y="1612916"/>
                <a:chExt cx="1547286" cy="303301"/>
              </a:xfrm>
            </p:grpSpPr>
            <p:sp>
              <p:nvSpPr>
                <p:cNvPr id="29" name="平行四边形 28">
                  <a:extLst>
                    <a:ext uri="{FF2B5EF4-FFF2-40B4-BE49-F238E27FC236}">
                      <a16:creationId xmlns:a16="http://schemas.microsoft.com/office/drawing/2014/main" id="{388F8429-A170-429A-8976-02783A63F1C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平行四边形 29">
                  <a:extLst>
                    <a:ext uri="{FF2B5EF4-FFF2-40B4-BE49-F238E27FC236}">
                      <a16:creationId xmlns:a16="http://schemas.microsoft.com/office/drawing/2014/main" id="{E34A4DEB-E82F-40AA-A193-EDA628EBDF1A}"/>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平行四边形 30">
                  <a:extLst>
                    <a:ext uri="{FF2B5EF4-FFF2-40B4-BE49-F238E27FC236}">
                      <a16:creationId xmlns:a16="http://schemas.microsoft.com/office/drawing/2014/main" id="{B28DC9DF-931D-443E-AF67-45324DF8D24E}"/>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24" name="平行四边形 23">
              <a:extLst>
                <a:ext uri="{FF2B5EF4-FFF2-40B4-BE49-F238E27FC236}">
                  <a16:creationId xmlns:a16="http://schemas.microsoft.com/office/drawing/2014/main" id="{034C073A-45D5-46DB-A924-50411BDABF81}"/>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5" name="平行四边形 24">
              <a:extLst>
                <a:ext uri="{FF2B5EF4-FFF2-40B4-BE49-F238E27FC236}">
                  <a16:creationId xmlns:a16="http://schemas.microsoft.com/office/drawing/2014/main" id="{87259167-02CF-4591-9FCE-EDD9CE307B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平行四边形 25">
              <a:extLst>
                <a:ext uri="{FF2B5EF4-FFF2-40B4-BE49-F238E27FC236}">
                  <a16:creationId xmlns:a16="http://schemas.microsoft.com/office/drawing/2014/main" id="{5C7F3AF0-EBE1-474D-BA45-28355B3C9F13}"/>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32" name="文本框 31">
            <a:extLst>
              <a:ext uri="{FF2B5EF4-FFF2-40B4-BE49-F238E27FC236}">
                <a16:creationId xmlns:a16="http://schemas.microsoft.com/office/drawing/2014/main" id="{AD8E2301-2D10-415C-9030-398D017EA500}"/>
              </a:ext>
            </a:extLst>
          </p:cNvPr>
          <p:cNvSpPr txBox="1"/>
          <p:nvPr/>
        </p:nvSpPr>
        <p:spPr>
          <a:xfrm>
            <a:off x="2138587" y="1570526"/>
            <a:ext cx="7668694" cy="497957"/>
          </a:xfrm>
          <a:prstGeom prst="rect">
            <a:avLst/>
          </a:prstGeom>
          <a:noFill/>
        </p:spPr>
        <p:txBody>
          <a:bodyPr wrap="square" rtlCol="0">
            <a:spAutoFit/>
          </a:bodyPr>
          <a:lstStyle/>
          <a:p>
            <a:pPr>
              <a:lnSpc>
                <a:spcPct val="120000"/>
              </a:lnSpc>
              <a:buClr>
                <a:srgbClr val="7030A0"/>
              </a:buClr>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中的</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指针</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是用于存放内存地址的一种</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数据类型</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p:txBody>
      </p:sp>
    </p:spTree>
    <p:extLst>
      <p:ext uri="{BB962C8B-B14F-4D97-AF65-F5344CB8AC3E}">
        <p14:creationId xmlns:p14="http://schemas.microsoft.com/office/powerpoint/2010/main" val="1713395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edge">
                                      <p:cBhvr>
                                        <p:cTn id="7" dur="500"/>
                                        <p:tgtEl>
                                          <p:spTgt spid="2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fade">
                                      <p:cBhvr>
                                        <p:cTn id="11" dur="500"/>
                                        <p:tgtEl>
                                          <p:spTgt spid="32"/>
                                        </p:tgtEl>
                                      </p:cBhvr>
                                    </p:animEffect>
                                    <p:anim calcmode="lin" valueType="num">
                                      <p:cBhvr>
                                        <p:cTn id="12" dur="500" fill="hold"/>
                                        <p:tgtEl>
                                          <p:spTgt spid="32"/>
                                        </p:tgtEl>
                                        <p:attrNameLst>
                                          <p:attrName>ppt_x</p:attrName>
                                        </p:attrNameLst>
                                      </p:cBhvr>
                                      <p:tavLst>
                                        <p:tav tm="0">
                                          <p:val>
                                            <p:strVal val="#ppt_x"/>
                                          </p:val>
                                        </p:tav>
                                        <p:tav tm="100000">
                                          <p:val>
                                            <p:strVal val="#ppt_x"/>
                                          </p:val>
                                        </p:tav>
                                      </p:tavLst>
                                    </p:anim>
                                    <p:anim calcmode="lin" valueType="num">
                                      <p:cBhvr>
                                        <p:cTn id="13" dur="500" fill="hold"/>
                                        <p:tgtEl>
                                          <p:spTgt spid="32"/>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anim calcmode="lin" valueType="num">
                                      <p:cBhvr>
                                        <p:cTn id="18" dur="500" fill="hold"/>
                                        <p:tgtEl>
                                          <p:spTgt spid="13"/>
                                        </p:tgtEl>
                                        <p:attrNameLst>
                                          <p:attrName>ppt_x</p:attrName>
                                        </p:attrNameLst>
                                      </p:cBhvr>
                                      <p:tavLst>
                                        <p:tav tm="0">
                                          <p:val>
                                            <p:strVal val="#ppt_x"/>
                                          </p:val>
                                        </p:tav>
                                        <p:tav tm="100000">
                                          <p:val>
                                            <p:strVal val="#ppt_x"/>
                                          </p:val>
                                        </p:tav>
                                      </p:tavLst>
                                    </p:anim>
                                    <p:anim calcmode="lin" valueType="num">
                                      <p:cBhvr>
                                        <p:cTn id="19"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136AF5EA-2AEB-47C5-80E6-562C87DEA9EB}"/>
              </a:ext>
            </a:extLst>
          </p:cNvPr>
          <p:cNvGrpSpPr/>
          <p:nvPr/>
        </p:nvGrpSpPr>
        <p:grpSpPr>
          <a:xfrm>
            <a:off x="515938" y="1091211"/>
            <a:ext cx="5944683" cy="461665"/>
            <a:chOff x="515938" y="1091211"/>
            <a:chExt cx="5944683" cy="461665"/>
          </a:xfrm>
        </p:grpSpPr>
        <p:grpSp>
          <p:nvGrpSpPr>
            <p:cNvPr id="2" name="组合 1">
              <a:extLst>
                <a:ext uri="{FF2B5EF4-FFF2-40B4-BE49-F238E27FC236}">
                  <a16:creationId xmlns:a16="http://schemas.microsoft.com/office/drawing/2014/main" id="{322B74F8-C23C-4339-91AD-035D0A2C76B7}"/>
                </a:ext>
              </a:extLst>
            </p:cNvPr>
            <p:cNvGrpSpPr/>
            <p:nvPr/>
          </p:nvGrpSpPr>
          <p:grpSpPr>
            <a:xfrm>
              <a:off x="515938" y="1155664"/>
              <a:ext cx="406408" cy="335423"/>
              <a:chOff x="3433308" y="2097229"/>
              <a:chExt cx="866296" cy="714983"/>
            </a:xfrm>
          </p:grpSpPr>
          <p:sp>
            <p:nvSpPr>
              <p:cNvPr id="3" name="平行四边形 2">
                <a:extLst>
                  <a:ext uri="{FF2B5EF4-FFF2-40B4-BE49-F238E27FC236}">
                    <a16:creationId xmlns:a16="http://schemas.microsoft.com/office/drawing/2014/main" id="{B01023DF-BDF6-4B93-9891-74D1CA6220B8}"/>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平行四边形 3">
                <a:extLst>
                  <a:ext uri="{FF2B5EF4-FFF2-40B4-BE49-F238E27FC236}">
                    <a16:creationId xmlns:a16="http://schemas.microsoft.com/office/drawing/2014/main" id="{4D38825C-11F4-4817-9208-DC480532B93C}"/>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 name="平行四边形 4">
                <a:extLst>
                  <a:ext uri="{FF2B5EF4-FFF2-40B4-BE49-F238E27FC236}">
                    <a16:creationId xmlns:a16="http://schemas.microsoft.com/office/drawing/2014/main" id="{11C215DA-4291-4C4B-B262-25330574FD0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 name="平行四边形 5">
                <a:extLst>
                  <a:ext uri="{FF2B5EF4-FFF2-40B4-BE49-F238E27FC236}">
                    <a16:creationId xmlns:a16="http://schemas.microsoft.com/office/drawing/2014/main" id="{28B44E5C-D317-4A56-B589-E45C258AA062}"/>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平行四边形 6">
                <a:extLst>
                  <a:ext uri="{FF2B5EF4-FFF2-40B4-BE49-F238E27FC236}">
                    <a16:creationId xmlns:a16="http://schemas.microsoft.com/office/drawing/2014/main" id="{0C6F574C-C1C1-4701-9D1E-89EC476006DE}"/>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 name="平行四边形 7">
                <a:extLst>
                  <a:ext uri="{FF2B5EF4-FFF2-40B4-BE49-F238E27FC236}">
                    <a16:creationId xmlns:a16="http://schemas.microsoft.com/office/drawing/2014/main" id="{952B1A9A-AE9C-44F8-B2A0-F00B7810FF58}"/>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平行四边形 8">
                <a:extLst>
                  <a:ext uri="{FF2B5EF4-FFF2-40B4-BE49-F238E27FC236}">
                    <a16:creationId xmlns:a16="http://schemas.microsoft.com/office/drawing/2014/main" id="{3B9A05ED-D72D-4F42-A476-686D3380420C}"/>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平行四边形 9">
                <a:extLst>
                  <a:ext uri="{FF2B5EF4-FFF2-40B4-BE49-F238E27FC236}">
                    <a16:creationId xmlns:a16="http://schemas.microsoft.com/office/drawing/2014/main" id="{B0E7953B-C671-4DD9-84B6-5568800F9E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1" name="文本框 10">
              <a:extLst>
                <a:ext uri="{FF2B5EF4-FFF2-40B4-BE49-F238E27FC236}">
                  <a16:creationId xmlns:a16="http://schemas.microsoft.com/office/drawing/2014/main" id="{24012F19-E159-4817-AC26-948D4D73387E}"/>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指针变量的定义</a:t>
              </a:r>
            </a:p>
          </p:txBody>
        </p:sp>
      </p:grpSp>
      <p:sp>
        <p:nvSpPr>
          <p:cNvPr id="13" name="文本框 12">
            <a:extLst>
              <a:ext uri="{FF2B5EF4-FFF2-40B4-BE49-F238E27FC236}">
                <a16:creationId xmlns:a16="http://schemas.microsoft.com/office/drawing/2014/main" id="{EBC1E8D5-0DEC-41A6-BDE1-5C80DCB35CA2}"/>
              </a:ext>
            </a:extLst>
          </p:cNvPr>
          <p:cNvSpPr txBox="1"/>
          <p:nvPr/>
        </p:nvSpPr>
        <p:spPr>
          <a:xfrm>
            <a:off x="3365465" y="2155765"/>
            <a:ext cx="5568086" cy="1134862"/>
          </a:xfrm>
          <a:prstGeom prst="rect">
            <a:avLst/>
          </a:prstGeom>
          <a:noFill/>
        </p:spPr>
        <p:txBody>
          <a:bodyPr wrap="square" rtlCol="0">
            <a:spAutoFit/>
          </a:bodyPr>
          <a:lstStyle/>
          <a:p>
            <a:pPr>
              <a:lnSpc>
                <a:spcPct val="150000"/>
              </a:lnSpc>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与其他类型的变量一样，在使用指针变量之前必须</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先定义</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，其定义形式为</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p:txBody>
      </p:sp>
      <p:sp>
        <p:nvSpPr>
          <p:cNvPr id="17" name="文本框 16">
            <a:extLst>
              <a:ext uri="{FF2B5EF4-FFF2-40B4-BE49-F238E27FC236}">
                <a16:creationId xmlns:a16="http://schemas.microsoft.com/office/drawing/2014/main" id="{07C7A97E-1876-41C0-BBD4-607CCAD7C5FA}"/>
              </a:ext>
            </a:extLst>
          </p:cNvPr>
          <p:cNvSpPr txBox="1"/>
          <p:nvPr/>
        </p:nvSpPr>
        <p:spPr>
          <a:xfrm>
            <a:off x="4352143" y="4151747"/>
            <a:ext cx="3487714" cy="461665"/>
          </a:xfrm>
          <a:prstGeom prst="rect">
            <a:avLst/>
          </a:prstGeom>
          <a:noFill/>
        </p:spPr>
        <p:txBody>
          <a:bodyPr wrap="square" rtlCol="0">
            <a:spAutoFit/>
          </a:bodyPr>
          <a:lstStyle/>
          <a:p>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数据类型</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 *&lt;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变量名</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a:t>
            </a:r>
          </a:p>
        </p:txBody>
      </p:sp>
      <p:grpSp>
        <p:nvGrpSpPr>
          <p:cNvPr id="22" name="组合 21">
            <a:extLst>
              <a:ext uri="{FF2B5EF4-FFF2-40B4-BE49-F238E27FC236}">
                <a16:creationId xmlns:a16="http://schemas.microsoft.com/office/drawing/2014/main" id="{65AC6D54-E936-436D-837C-3E5A9D7E69D3}"/>
              </a:ext>
            </a:extLst>
          </p:cNvPr>
          <p:cNvGrpSpPr/>
          <p:nvPr/>
        </p:nvGrpSpPr>
        <p:grpSpPr>
          <a:xfrm>
            <a:off x="2999871" y="1965554"/>
            <a:ext cx="6192256" cy="3358921"/>
            <a:chOff x="4188196" y="2127479"/>
            <a:chExt cx="3910692" cy="3650794"/>
          </a:xfrm>
        </p:grpSpPr>
        <p:grpSp>
          <p:nvGrpSpPr>
            <p:cNvPr id="23" name="组合 22">
              <a:extLst>
                <a:ext uri="{FF2B5EF4-FFF2-40B4-BE49-F238E27FC236}">
                  <a16:creationId xmlns:a16="http://schemas.microsoft.com/office/drawing/2014/main" id="{C0B1C927-0E64-4A71-AE24-CA0F88584519}"/>
                </a:ext>
              </a:extLst>
            </p:cNvPr>
            <p:cNvGrpSpPr/>
            <p:nvPr/>
          </p:nvGrpSpPr>
          <p:grpSpPr>
            <a:xfrm>
              <a:off x="4188196" y="2127479"/>
              <a:ext cx="3910692" cy="3650794"/>
              <a:chOff x="4188196" y="2127479"/>
              <a:chExt cx="3910692" cy="3650794"/>
            </a:xfrm>
          </p:grpSpPr>
          <p:sp>
            <p:nvSpPr>
              <p:cNvPr id="28" name="任意多边形 93">
                <a:extLst>
                  <a:ext uri="{FF2B5EF4-FFF2-40B4-BE49-F238E27FC236}">
                    <a16:creationId xmlns:a16="http://schemas.microsoft.com/office/drawing/2014/main" id="{E88CAA04-DE81-4359-B4E9-7D76C0AD5255}"/>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9" name="矩形: 圆角 28">
                <a:extLst>
                  <a:ext uri="{FF2B5EF4-FFF2-40B4-BE49-F238E27FC236}">
                    <a16:creationId xmlns:a16="http://schemas.microsoft.com/office/drawing/2014/main" id="{7397C460-3F2F-4B94-B7D9-41CA901E1EB0}"/>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任意多边形 93">
                <a:extLst>
                  <a:ext uri="{FF2B5EF4-FFF2-40B4-BE49-F238E27FC236}">
                    <a16:creationId xmlns:a16="http://schemas.microsoft.com/office/drawing/2014/main" id="{5E445CD0-ED0E-4A58-859F-AD1E2CF4348C}"/>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任意多边形 93">
                <a:extLst>
                  <a:ext uri="{FF2B5EF4-FFF2-40B4-BE49-F238E27FC236}">
                    <a16:creationId xmlns:a16="http://schemas.microsoft.com/office/drawing/2014/main" id="{AC74E485-3048-49F8-9BEA-8EF7058A8671}"/>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2" name="任意多边形 93">
                <a:extLst>
                  <a:ext uri="{FF2B5EF4-FFF2-40B4-BE49-F238E27FC236}">
                    <a16:creationId xmlns:a16="http://schemas.microsoft.com/office/drawing/2014/main" id="{B5FAC14B-4819-49ED-9671-956437F4CAC3}"/>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24" name="直接连接符 23">
              <a:extLst>
                <a:ext uri="{FF2B5EF4-FFF2-40B4-BE49-F238E27FC236}">
                  <a16:creationId xmlns:a16="http://schemas.microsoft.com/office/drawing/2014/main" id="{496D3140-5F60-4ABF-8FC6-A7C689E33F21}"/>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6C7AEB34-6EFD-4774-92EC-2FC23160B423}"/>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5093773-795F-4B3C-8A28-DA03DDF6DBB4}"/>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407BBBE4-FDE1-4914-8D85-F24568022021}"/>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cxnSp>
        <p:nvCxnSpPr>
          <p:cNvPr id="14" name="直接连接符 13">
            <a:extLst>
              <a:ext uri="{FF2B5EF4-FFF2-40B4-BE49-F238E27FC236}">
                <a16:creationId xmlns:a16="http://schemas.microsoft.com/office/drawing/2014/main" id="{03942ABD-9278-4D22-8037-BF58A93ACDAF}"/>
              </a:ext>
            </a:extLst>
          </p:cNvPr>
          <p:cNvCxnSpPr>
            <a:cxnSpLocks/>
          </p:cNvCxnSpPr>
          <p:nvPr/>
        </p:nvCxnSpPr>
        <p:spPr>
          <a:xfrm>
            <a:off x="3502072" y="3570916"/>
            <a:ext cx="5221028"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DCCEBA2A-F374-4266-9B1C-499FBCAE66F4}"/>
              </a:ext>
            </a:extLst>
          </p:cNvPr>
          <p:cNvCxnSpPr>
            <a:cxnSpLocks/>
          </p:cNvCxnSpPr>
          <p:nvPr/>
        </p:nvCxnSpPr>
        <p:spPr>
          <a:xfrm>
            <a:off x="3502072" y="3618541"/>
            <a:ext cx="5221028"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4572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Effect transition="in" filter="fade">
                                      <p:cBhvr>
                                        <p:cTn id="14" dur="500"/>
                                        <p:tgtEl>
                                          <p:spTgt spid="22"/>
                                        </p:tgtEl>
                                      </p:cBhvr>
                                    </p:animEffect>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left)">
                                      <p:cBhvr>
                                        <p:cTn id="18" dur="500"/>
                                        <p:tgtEl>
                                          <p:spTgt spid="13"/>
                                        </p:tgtEl>
                                      </p:cBhvr>
                                    </p:animEffect>
                                  </p:childTnLst>
                                </p:cTn>
                              </p:par>
                            </p:childTnLst>
                          </p:cTn>
                        </p:par>
                        <p:par>
                          <p:cTn id="19" fill="hold">
                            <p:stCondLst>
                              <p:cond delay="1000"/>
                            </p:stCondLst>
                            <p:childTnLst>
                              <p:par>
                                <p:cTn id="20" presetID="22" presetClass="entr" presetSubtype="4" fill="hold" nodeType="after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down)">
                                      <p:cBhvr>
                                        <p:cTn id="22" dur="500"/>
                                        <p:tgtEl>
                                          <p:spTgt spid="14"/>
                                        </p:tgtEl>
                                      </p:cBhvr>
                                    </p:animEffect>
                                  </p:childTnLst>
                                </p:cTn>
                              </p:par>
                              <p:par>
                                <p:cTn id="23" presetID="22" presetClass="entr" presetSubtype="4"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wipe(down)">
                                      <p:cBhvr>
                                        <p:cTn id="25" dur="500"/>
                                        <p:tgtEl>
                                          <p:spTgt spid="33"/>
                                        </p:tgtEl>
                                      </p:cBhvr>
                                    </p:animEffect>
                                  </p:childTnLst>
                                </p:cTn>
                              </p:par>
                            </p:childTnLst>
                          </p:cTn>
                        </p:par>
                        <p:par>
                          <p:cTn id="26" fill="hold">
                            <p:stCondLst>
                              <p:cond delay="1500"/>
                            </p:stCondLst>
                            <p:childTnLst>
                              <p:par>
                                <p:cTn id="27" presetID="22" presetClass="entr" presetSubtype="8"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left)">
                                      <p:cBhvr>
                                        <p:cTn id="2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文本框 22">
            <a:extLst>
              <a:ext uri="{FF2B5EF4-FFF2-40B4-BE49-F238E27FC236}">
                <a16:creationId xmlns:a16="http://schemas.microsoft.com/office/drawing/2014/main" id="{845FF7E6-7E44-4F07-BEAA-25CDD5E2A5BA}"/>
              </a:ext>
            </a:extLst>
          </p:cNvPr>
          <p:cNvSpPr txBox="1"/>
          <p:nvPr/>
        </p:nvSpPr>
        <p:spPr>
          <a:xfrm>
            <a:off x="1571674" y="2601958"/>
            <a:ext cx="8869484" cy="3416320"/>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解：</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*p1, *p2; </a:t>
            </a:r>
          </a:p>
          <a:p>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讨论</a:t>
            </a:r>
            <a:r>
              <a:rPr lang="en-US" altLang="zh-CN"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如果</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写成</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*p1, p2;</a:t>
            </a:r>
          </a:p>
          <a:p>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则表示定义了一个指针变量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p1</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和一个普通变量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p2</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问题</a:t>
            </a:r>
            <a:r>
              <a:rPr lang="en-US" altLang="zh-CN"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指针变量占用内存空间吗？</a:t>
            </a:r>
          </a:p>
        </p:txBody>
      </p:sp>
      <p:grpSp>
        <p:nvGrpSpPr>
          <p:cNvPr id="24" name="组合 23">
            <a:extLst>
              <a:ext uri="{FF2B5EF4-FFF2-40B4-BE49-F238E27FC236}">
                <a16:creationId xmlns:a16="http://schemas.microsoft.com/office/drawing/2014/main" id="{73AD0D21-7E57-463D-A7FA-A788467A9E57}"/>
              </a:ext>
            </a:extLst>
          </p:cNvPr>
          <p:cNvGrpSpPr/>
          <p:nvPr/>
        </p:nvGrpSpPr>
        <p:grpSpPr>
          <a:xfrm>
            <a:off x="1277919" y="2283703"/>
            <a:ext cx="9556457" cy="4039041"/>
            <a:chOff x="4188196" y="2127479"/>
            <a:chExt cx="3910692" cy="3650794"/>
          </a:xfrm>
        </p:grpSpPr>
        <p:grpSp>
          <p:nvGrpSpPr>
            <p:cNvPr id="25" name="组合 24">
              <a:extLst>
                <a:ext uri="{FF2B5EF4-FFF2-40B4-BE49-F238E27FC236}">
                  <a16:creationId xmlns:a16="http://schemas.microsoft.com/office/drawing/2014/main" id="{C60505FF-1925-4F2A-82CA-914E40B2C3C2}"/>
                </a:ext>
              </a:extLst>
            </p:cNvPr>
            <p:cNvGrpSpPr/>
            <p:nvPr/>
          </p:nvGrpSpPr>
          <p:grpSpPr>
            <a:xfrm>
              <a:off x="4188196" y="2127479"/>
              <a:ext cx="3910692" cy="3650794"/>
              <a:chOff x="4188196" y="2127479"/>
              <a:chExt cx="3910692" cy="3650794"/>
            </a:xfrm>
          </p:grpSpPr>
          <p:sp>
            <p:nvSpPr>
              <p:cNvPr id="37" name="任意多边形 93">
                <a:extLst>
                  <a:ext uri="{FF2B5EF4-FFF2-40B4-BE49-F238E27FC236}">
                    <a16:creationId xmlns:a16="http://schemas.microsoft.com/office/drawing/2014/main" id="{1A58C0A3-8603-45A8-890F-2F548B1167EA}"/>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8" name="矩形: 圆角 37">
                <a:extLst>
                  <a:ext uri="{FF2B5EF4-FFF2-40B4-BE49-F238E27FC236}">
                    <a16:creationId xmlns:a16="http://schemas.microsoft.com/office/drawing/2014/main" id="{707A84A4-CD86-4B08-A2DC-4DEC3F377B45}"/>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9" name="任意多边形 93">
                <a:extLst>
                  <a:ext uri="{FF2B5EF4-FFF2-40B4-BE49-F238E27FC236}">
                    <a16:creationId xmlns:a16="http://schemas.microsoft.com/office/drawing/2014/main" id="{FA74EF92-E68F-4B89-AAEB-14CA30EFFA60}"/>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4" name="任意多边形 93">
                <a:extLst>
                  <a:ext uri="{FF2B5EF4-FFF2-40B4-BE49-F238E27FC236}">
                    <a16:creationId xmlns:a16="http://schemas.microsoft.com/office/drawing/2014/main" id="{688A1568-7D86-496A-B894-A5B6220CA45C}"/>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6" name="任意多边形 93">
                <a:extLst>
                  <a:ext uri="{FF2B5EF4-FFF2-40B4-BE49-F238E27FC236}">
                    <a16:creationId xmlns:a16="http://schemas.microsoft.com/office/drawing/2014/main" id="{B99EB866-9C75-465B-9616-AF5B7CAB85B8}"/>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26" name="直接连接符 25">
              <a:extLst>
                <a:ext uri="{FF2B5EF4-FFF2-40B4-BE49-F238E27FC236}">
                  <a16:creationId xmlns:a16="http://schemas.microsoft.com/office/drawing/2014/main" id="{F9809654-6541-47AA-9DE4-BD3002E8BD83}"/>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D9A9CC9E-07F7-4279-90E3-B53F79650274}"/>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04184C7D-97FA-40CA-A7CB-2CF65159445E}"/>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id="{209BAEFB-4C83-44E0-80C2-80C5ABD43AE9}"/>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grpSp>
        <p:nvGrpSpPr>
          <p:cNvPr id="29" name="组合 28">
            <a:extLst>
              <a:ext uri="{FF2B5EF4-FFF2-40B4-BE49-F238E27FC236}">
                <a16:creationId xmlns:a16="http://schemas.microsoft.com/office/drawing/2014/main" id="{946FEEB8-168F-4E3F-813D-6456BD53D320}"/>
              </a:ext>
            </a:extLst>
          </p:cNvPr>
          <p:cNvGrpSpPr/>
          <p:nvPr/>
        </p:nvGrpSpPr>
        <p:grpSpPr>
          <a:xfrm>
            <a:off x="679946" y="943242"/>
            <a:ext cx="10569308" cy="1080210"/>
            <a:chOff x="679946" y="943242"/>
            <a:chExt cx="10569308" cy="1080210"/>
          </a:xfrm>
        </p:grpSpPr>
        <p:sp>
          <p:nvSpPr>
            <p:cNvPr id="45" name="矩形 44">
              <a:extLst>
                <a:ext uri="{FF2B5EF4-FFF2-40B4-BE49-F238E27FC236}">
                  <a16:creationId xmlns:a16="http://schemas.microsoft.com/office/drawing/2014/main" id="{11D9C1DD-920F-44F5-AC77-020A6B7C5D7F}"/>
                </a:ext>
              </a:extLst>
            </p:cNvPr>
            <p:cNvSpPr/>
            <p:nvPr/>
          </p:nvSpPr>
          <p:spPr>
            <a:xfrm>
              <a:off x="749027" y="984583"/>
              <a:ext cx="10394688" cy="904036"/>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流程图: 手动输入 47">
              <a:extLst>
                <a:ext uri="{FF2B5EF4-FFF2-40B4-BE49-F238E27FC236}">
                  <a16:creationId xmlns:a16="http://schemas.microsoft.com/office/drawing/2014/main" id="{B261D9DB-9EF5-43EB-9D31-637A89073055}"/>
                </a:ext>
              </a:extLst>
            </p:cNvPr>
            <p:cNvSpPr/>
            <p:nvPr/>
          </p:nvSpPr>
          <p:spPr>
            <a:xfrm rot="5400000">
              <a:off x="898073" y="794195"/>
              <a:ext cx="1013743"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E8123BD1-E5E3-44E9-B627-CC9A1EE996AA}"/>
                </a:ext>
              </a:extLst>
            </p:cNvPr>
            <p:cNvSpPr txBox="1"/>
            <p:nvPr/>
          </p:nvSpPr>
          <p:spPr>
            <a:xfrm>
              <a:off x="679946" y="1230305"/>
              <a:ext cx="1187764" cy="461665"/>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1】</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0" name="文本框 49">
              <a:extLst>
                <a:ext uri="{FF2B5EF4-FFF2-40B4-BE49-F238E27FC236}">
                  <a16:creationId xmlns:a16="http://schemas.microsoft.com/office/drawing/2014/main" id="{4A46E2EA-A89A-46D9-B382-8854E516DBB8}"/>
                </a:ext>
              </a:extLst>
            </p:cNvPr>
            <p:cNvSpPr txBox="1"/>
            <p:nvPr/>
          </p:nvSpPr>
          <p:spPr>
            <a:xfrm>
              <a:off x="2230495" y="1192455"/>
              <a:ext cx="9018759" cy="830997"/>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同时定义两个</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型指针变量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p1</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和</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p2</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51" name="组合 50">
              <a:extLst>
                <a:ext uri="{FF2B5EF4-FFF2-40B4-BE49-F238E27FC236}">
                  <a16:creationId xmlns:a16="http://schemas.microsoft.com/office/drawing/2014/main" id="{3DD6360F-9992-4718-9D86-B526A81B6BC5}"/>
                </a:ext>
              </a:extLst>
            </p:cNvPr>
            <p:cNvGrpSpPr/>
            <p:nvPr/>
          </p:nvGrpSpPr>
          <p:grpSpPr>
            <a:xfrm>
              <a:off x="11017251" y="950401"/>
              <a:ext cx="152814" cy="165397"/>
              <a:chOff x="6181413" y="1023323"/>
              <a:chExt cx="152814" cy="165397"/>
            </a:xfrm>
          </p:grpSpPr>
          <p:cxnSp>
            <p:nvCxnSpPr>
              <p:cNvPr id="56" name="直接连接符 55">
                <a:extLst>
                  <a:ext uri="{FF2B5EF4-FFF2-40B4-BE49-F238E27FC236}">
                    <a16:creationId xmlns:a16="http://schemas.microsoft.com/office/drawing/2014/main" id="{F5A25161-4B85-4A42-907D-DCD50D2CF1C4}"/>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03EDEB73-BC75-4C2F-A2E8-AC4544F1D3CB}"/>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52" name="组合 51">
              <a:extLst>
                <a:ext uri="{FF2B5EF4-FFF2-40B4-BE49-F238E27FC236}">
                  <a16:creationId xmlns:a16="http://schemas.microsoft.com/office/drawing/2014/main" id="{A6373FD7-8973-4858-965A-515C5B976F63}"/>
                </a:ext>
              </a:extLst>
            </p:cNvPr>
            <p:cNvGrpSpPr/>
            <p:nvPr/>
          </p:nvGrpSpPr>
          <p:grpSpPr>
            <a:xfrm rot="5400000">
              <a:off x="11009166" y="1758316"/>
              <a:ext cx="152814" cy="165397"/>
              <a:chOff x="6186411" y="1028702"/>
              <a:chExt cx="152814" cy="165397"/>
            </a:xfrm>
          </p:grpSpPr>
          <p:cxnSp>
            <p:nvCxnSpPr>
              <p:cNvPr id="53" name="直接连接符 52">
                <a:extLst>
                  <a:ext uri="{FF2B5EF4-FFF2-40B4-BE49-F238E27FC236}">
                    <a16:creationId xmlns:a16="http://schemas.microsoft.com/office/drawing/2014/main" id="{77C45DBA-C853-4A5B-8C45-FAF043047752}"/>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EEAE688-A7A5-462D-A1CC-964E6B387E4C}"/>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19954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500"/>
                                        <p:tgtEl>
                                          <p:spTgt spid="2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p:cTn id="11" dur="500" fill="hold"/>
                                        <p:tgtEl>
                                          <p:spTgt spid="24"/>
                                        </p:tgtEl>
                                        <p:attrNameLst>
                                          <p:attrName>ppt_w</p:attrName>
                                        </p:attrNameLst>
                                      </p:cBhvr>
                                      <p:tavLst>
                                        <p:tav tm="0">
                                          <p:val>
                                            <p:fltVal val="0"/>
                                          </p:val>
                                        </p:tav>
                                        <p:tav tm="100000">
                                          <p:val>
                                            <p:strVal val="#ppt_w"/>
                                          </p:val>
                                        </p:tav>
                                      </p:tavLst>
                                    </p:anim>
                                    <p:anim calcmode="lin" valueType="num">
                                      <p:cBhvr>
                                        <p:cTn id="12" dur="500" fill="hold"/>
                                        <p:tgtEl>
                                          <p:spTgt spid="24"/>
                                        </p:tgtEl>
                                        <p:attrNameLst>
                                          <p:attrName>ppt_h</p:attrName>
                                        </p:attrNameLst>
                                      </p:cBhvr>
                                      <p:tavLst>
                                        <p:tav tm="0">
                                          <p:val>
                                            <p:fltVal val="0"/>
                                          </p:val>
                                        </p:tav>
                                        <p:tav tm="100000">
                                          <p:val>
                                            <p:strVal val="#ppt_h"/>
                                          </p:val>
                                        </p:tav>
                                      </p:tavLst>
                                    </p:anim>
                                    <p:animEffect transition="in" filter="fade">
                                      <p:cBhvr>
                                        <p:cTn id="13" dur="500"/>
                                        <p:tgtEl>
                                          <p:spTgt spid="24"/>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left)">
                                      <p:cBhvr>
                                        <p:cTn id="17" dur="500"/>
                                        <p:tgtEl>
                                          <p:spTgt spid="23"/>
                                        </p:tgtEl>
                                      </p:cBhvr>
                                    </p:animEffect>
                                  </p:childTnLst>
                                </p:cTn>
                              </p:par>
                            </p:childTnLst>
                          </p:cTn>
                        </p:par>
                        <p:par>
                          <p:cTn id="18" fill="hold">
                            <p:stCondLst>
                              <p:cond delay="1500"/>
                            </p:stCondLst>
                            <p:childTnLst>
                              <p:par>
                                <p:cTn id="19" presetID="2" presetClass="entr" presetSubtype="4" fill="hold" nodeType="afterEffect">
                                  <p:stCondLst>
                                    <p:cond delay="0"/>
                                  </p:stCondLst>
                                  <p:childTnLst>
                                    <p:set>
                                      <p:cBhvr>
                                        <p:cTn id="20" dur="1" fill="hold">
                                          <p:stCondLst>
                                            <p:cond delay="0"/>
                                          </p:stCondLst>
                                        </p:cTn>
                                        <p:tgtEl>
                                          <p:spTgt spid="23">
                                            <p:txEl>
                                              <p:pRg st="0" end="0"/>
                                            </p:txEl>
                                          </p:spTgt>
                                        </p:tgtEl>
                                        <p:attrNameLst>
                                          <p:attrName>style.visibility</p:attrName>
                                        </p:attrNameLst>
                                      </p:cBhvr>
                                      <p:to>
                                        <p:strVal val="visible"/>
                                      </p:to>
                                    </p:set>
                                    <p:anim calcmode="lin" valueType="num">
                                      <p:cBhvr additive="base">
                                        <p:cTn id="21" dur="500" fill="hold"/>
                                        <p:tgtEl>
                                          <p:spTgt spid="23">
                                            <p:txEl>
                                              <p:pRg st="0" end="0"/>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2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23">
                                            <p:txEl>
                                              <p:pRg st="2" end="2"/>
                                            </p:txEl>
                                          </p:spTgt>
                                        </p:tgtEl>
                                        <p:attrNameLst>
                                          <p:attrName>style.visibility</p:attrName>
                                        </p:attrNameLst>
                                      </p:cBhvr>
                                      <p:to>
                                        <p:strVal val="visible"/>
                                      </p:to>
                                    </p:set>
                                    <p:anim calcmode="lin" valueType="num">
                                      <p:cBhvr additive="base">
                                        <p:cTn id="27" dur="500" fill="hold"/>
                                        <p:tgtEl>
                                          <p:spTgt spid="23">
                                            <p:txEl>
                                              <p:pRg st="2" end="2"/>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23">
                                            <p:txEl>
                                              <p:pRg st="2" end="2"/>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23">
                                            <p:txEl>
                                              <p:pRg st="4" end="4"/>
                                            </p:txEl>
                                          </p:spTgt>
                                        </p:tgtEl>
                                        <p:attrNameLst>
                                          <p:attrName>style.visibility</p:attrName>
                                        </p:attrNameLst>
                                      </p:cBhvr>
                                      <p:to>
                                        <p:strVal val="visible"/>
                                      </p:to>
                                    </p:set>
                                    <p:anim calcmode="lin" valueType="num">
                                      <p:cBhvr additive="base">
                                        <p:cTn id="31" dur="500" fill="hold"/>
                                        <p:tgtEl>
                                          <p:spTgt spid="2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3">
                                            <p:txEl>
                                              <p:pRg st="4" end="4"/>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23">
                                            <p:txEl>
                                              <p:pRg st="5" end="5"/>
                                            </p:txEl>
                                          </p:spTgt>
                                        </p:tgtEl>
                                        <p:attrNameLst>
                                          <p:attrName>style.visibility</p:attrName>
                                        </p:attrNameLst>
                                      </p:cBhvr>
                                      <p:to>
                                        <p:strVal val="visible"/>
                                      </p:to>
                                    </p:set>
                                    <p:anim calcmode="lin" valueType="num">
                                      <p:cBhvr additive="base">
                                        <p:cTn id="35" dur="500" fill="hold"/>
                                        <p:tgtEl>
                                          <p:spTgt spid="2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23">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23">
                                            <p:txEl>
                                              <p:pRg st="6" end="6"/>
                                            </p:txEl>
                                          </p:spTgt>
                                        </p:tgtEl>
                                        <p:attrNameLst>
                                          <p:attrName>style.visibility</p:attrName>
                                        </p:attrNameLst>
                                      </p:cBhvr>
                                      <p:to>
                                        <p:strVal val="visible"/>
                                      </p:to>
                                    </p:set>
                                    <p:anim calcmode="lin" valueType="num">
                                      <p:cBhvr additive="base">
                                        <p:cTn id="39" dur="500" fill="hold"/>
                                        <p:tgtEl>
                                          <p:spTgt spid="23">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2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23">
                                            <p:txEl>
                                              <p:pRg st="8" end="8"/>
                                            </p:txEl>
                                          </p:spTgt>
                                        </p:tgtEl>
                                        <p:attrNameLst>
                                          <p:attrName>style.visibility</p:attrName>
                                        </p:attrNameLst>
                                      </p:cBhvr>
                                      <p:to>
                                        <p:strVal val="visible"/>
                                      </p:to>
                                    </p:set>
                                    <p:anim calcmode="lin" valueType="num">
                                      <p:cBhvr additive="base">
                                        <p:cTn id="45" dur="500" fill="hold"/>
                                        <p:tgtEl>
                                          <p:spTgt spid="23">
                                            <p:txEl>
                                              <p:pRg st="8" end="8"/>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2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a:extLst>
              <a:ext uri="{FF2B5EF4-FFF2-40B4-BE49-F238E27FC236}">
                <a16:creationId xmlns:a16="http://schemas.microsoft.com/office/drawing/2014/main" id="{950251D8-3666-40C1-B72F-C82CEE7D6BFB}"/>
              </a:ext>
            </a:extLst>
          </p:cNvPr>
          <p:cNvGrpSpPr/>
          <p:nvPr/>
        </p:nvGrpSpPr>
        <p:grpSpPr>
          <a:xfrm>
            <a:off x="515938" y="1091211"/>
            <a:ext cx="5944683" cy="461665"/>
            <a:chOff x="515938" y="1091211"/>
            <a:chExt cx="5944683" cy="461665"/>
          </a:xfrm>
        </p:grpSpPr>
        <p:grpSp>
          <p:nvGrpSpPr>
            <p:cNvPr id="35" name="组合 34">
              <a:extLst>
                <a:ext uri="{FF2B5EF4-FFF2-40B4-BE49-F238E27FC236}">
                  <a16:creationId xmlns:a16="http://schemas.microsoft.com/office/drawing/2014/main" id="{5327C256-F5E7-46F3-9810-98A95F42FA4C}"/>
                </a:ext>
              </a:extLst>
            </p:cNvPr>
            <p:cNvGrpSpPr/>
            <p:nvPr/>
          </p:nvGrpSpPr>
          <p:grpSpPr>
            <a:xfrm>
              <a:off x="515938" y="1155664"/>
              <a:ext cx="406408" cy="335423"/>
              <a:chOff x="3433308" y="2097229"/>
              <a:chExt cx="866296" cy="714983"/>
            </a:xfrm>
          </p:grpSpPr>
          <p:sp>
            <p:nvSpPr>
              <p:cNvPr id="37" name="平行四边形 36">
                <a:extLst>
                  <a:ext uri="{FF2B5EF4-FFF2-40B4-BE49-F238E27FC236}">
                    <a16:creationId xmlns:a16="http://schemas.microsoft.com/office/drawing/2014/main" id="{C5839026-4236-4DF4-A015-6A665DB85083}"/>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8" name="平行四边形 37">
                <a:extLst>
                  <a:ext uri="{FF2B5EF4-FFF2-40B4-BE49-F238E27FC236}">
                    <a16:creationId xmlns:a16="http://schemas.microsoft.com/office/drawing/2014/main" id="{96EAD29A-6025-41A8-8980-25FF63716C80}"/>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9" name="平行四边形 38">
                <a:extLst>
                  <a:ext uri="{FF2B5EF4-FFF2-40B4-BE49-F238E27FC236}">
                    <a16:creationId xmlns:a16="http://schemas.microsoft.com/office/drawing/2014/main" id="{64B8DF6A-FCDE-4E63-BE0C-289F320E177E}"/>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0" name="平行四边形 39">
                <a:extLst>
                  <a:ext uri="{FF2B5EF4-FFF2-40B4-BE49-F238E27FC236}">
                    <a16:creationId xmlns:a16="http://schemas.microsoft.com/office/drawing/2014/main" id="{7707E4BE-D307-436F-A857-F79B92A08F13}"/>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1" name="平行四边形 40">
                <a:extLst>
                  <a:ext uri="{FF2B5EF4-FFF2-40B4-BE49-F238E27FC236}">
                    <a16:creationId xmlns:a16="http://schemas.microsoft.com/office/drawing/2014/main" id="{30F70DF1-1C66-46E0-8881-492255C3F705}"/>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2" name="平行四边形 41">
                <a:extLst>
                  <a:ext uri="{FF2B5EF4-FFF2-40B4-BE49-F238E27FC236}">
                    <a16:creationId xmlns:a16="http://schemas.microsoft.com/office/drawing/2014/main" id="{52BF627C-459A-4219-936E-EC2142C9F01B}"/>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3" name="平行四边形 42">
                <a:extLst>
                  <a:ext uri="{FF2B5EF4-FFF2-40B4-BE49-F238E27FC236}">
                    <a16:creationId xmlns:a16="http://schemas.microsoft.com/office/drawing/2014/main" id="{6CAB2C86-FB8B-4D38-B0F4-78D724D7EE9E}"/>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4" name="平行四边形 43">
                <a:extLst>
                  <a:ext uri="{FF2B5EF4-FFF2-40B4-BE49-F238E27FC236}">
                    <a16:creationId xmlns:a16="http://schemas.microsoft.com/office/drawing/2014/main" id="{F93B48E9-3EBD-49B4-9D28-925ABDA3C950}"/>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36" name="文本框 35">
              <a:extLst>
                <a:ext uri="{FF2B5EF4-FFF2-40B4-BE49-F238E27FC236}">
                  <a16:creationId xmlns:a16="http://schemas.microsoft.com/office/drawing/2014/main" id="{CACA8AB3-5E33-44B5-8281-2A952BC789C8}"/>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指针数组	</a:t>
              </a:r>
            </a:p>
          </p:txBody>
        </p:sp>
      </p:grpSp>
      <p:sp>
        <p:nvSpPr>
          <p:cNvPr id="45" name="文本框 44">
            <a:extLst>
              <a:ext uri="{FF2B5EF4-FFF2-40B4-BE49-F238E27FC236}">
                <a16:creationId xmlns:a16="http://schemas.microsoft.com/office/drawing/2014/main" id="{FA269E0D-AE35-40ED-ABB2-2DBBAD67A82E}"/>
              </a:ext>
            </a:extLst>
          </p:cNvPr>
          <p:cNvSpPr txBox="1"/>
          <p:nvPr/>
        </p:nvSpPr>
        <p:spPr>
          <a:xfrm>
            <a:off x="1998872" y="2459504"/>
            <a:ext cx="8144196" cy="1938992"/>
          </a:xfrm>
          <a:prstGeom prst="rect">
            <a:avLst/>
          </a:prstGeom>
          <a:noFill/>
        </p:spPr>
        <p:txBody>
          <a:bodyPr wrap="square" rtlCol="0">
            <a:spAutoFit/>
          </a:bodyPr>
          <a:lstStyle/>
          <a:p>
            <a:pPr>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指针是一种数据类型，所以</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也可以创建一个指针类型的数组。</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指针数组同样可以有不同的维数，这里只给出</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一维指针数组的定义形式</a:t>
            </a:r>
            <a:r>
              <a:rPr lang="en-US" altLang="zh-CN"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 </a:t>
            </a:r>
          </a:p>
          <a:p>
            <a:pPr>
              <a:buClr>
                <a:srgbClr val="7030A0"/>
              </a:buClr>
            </a:pP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a:buClr>
                <a:srgbClr val="7030A0"/>
              </a:buClr>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数据类型</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 *&lt;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数组名</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常量表达式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46" name="组合 45">
            <a:extLst>
              <a:ext uri="{FF2B5EF4-FFF2-40B4-BE49-F238E27FC236}">
                <a16:creationId xmlns:a16="http://schemas.microsoft.com/office/drawing/2014/main" id="{C3D3A23C-F5FD-4B81-9BE0-7A338DE4DA44}"/>
              </a:ext>
            </a:extLst>
          </p:cNvPr>
          <p:cNvGrpSpPr/>
          <p:nvPr/>
        </p:nvGrpSpPr>
        <p:grpSpPr>
          <a:xfrm rot="10800000" flipH="1">
            <a:off x="1424236" y="1984741"/>
            <a:ext cx="9210177" cy="3230245"/>
            <a:chOff x="850263" y="1552756"/>
            <a:chExt cx="13416557" cy="4877076"/>
          </a:xfrm>
        </p:grpSpPr>
        <p:grpSp>
          <p:nvGrpSpPr>
            <p:cNvPr id="47" name="组合 46">
              <a:extLst>
                <a:ext uri="{FF2B5EF4-FFF2-40B4-BE49-F238E27FC236}">
                  <a16:creationId xmlns:a16="http://schemas.microsoft.com/office/drawing/2014/main" id="{02D97AA8-BD01-4860-9E53-0864348150F1}"/>
                </a:ext>
              </a:extLst>
            </p:cNvPr>
            <p:cNvGrpSpPr/>
            <p:nvPr/>
          </p:nvGrpSpPr>
          <p:grpSpPr>
            <a:xfrm>
              <a:off x="850263" y="1552756"/>
              <a:ext cx="13416557" cy="4877076"/>
              <a:chOff x="850263" y="1552756"/>
              <a:chExt cx="13416557" cy="4877076"/>
            </a:xfrm>
          </p:grpSpPr>
          <p:sp>
            <p:nvSpPr>
              <p:cNvPr id="51" name="任意多边形 3">
                <a:extLst>
                  <a:ext uri="{FF2B5EF4-FFF2-40B4-BE49-F238E27FC236}">
                    <a16:creationId xmlns:a16="http://schemas.microsoft.com/office/drawing/2014/main" id="{E8AC785F-9204-4484-8249-8FEC9015FBFB}"/>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52" name="组合 51">
                <a:extLst>
                  <a:ext uri="{FF2B5EF4-FFF2-40B4-BE49-F238E27FC236}">
                    <a16:creationId xmlns:a16="http://schemas.microsoft.com/office/drawing/2014/main" id="{85BCFEBE-2397-44B3-B012-BCECEDCF32BF}"/>
                  </a:ext>
                </a:extLst>
              </p:cNvPr>
              <p:cNvGrpSpPr/>
              <p:nvPr/>
            </p:nvGrpSpPr>
            <p:grpSpPr>
              <a:xfrm flipH="1">
                <a:off x="11116151" y="1613603"/>
                <a:ext cx="1573213" cy="303301"/>
                <a:chOff x="6149102" y="1612916"/>
                <a:chExt cx="1547286" cy="303301"/>
              </a:xfrm>
            </p:grpSpPr>
            <p:sp>
              <p:nvSpPr>
                <p:cNvPr id="53" name="平行四边形 52">
                  <a:extLst>
                    <a:ext uri="{FF2B5EF4-FFF2-40B4-BE49-F238E27FC236}">
                      <a16:creationId xmlns:a16="http://schemas.microsoft.com/office/drawing/2014/main" id="{C409E462-D35C-4DF6-8C36-37DE9C344E9F}"/>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4" name="平行四边形 53">
                  <a:extLst>
                    <a:ext uri="{FF2B5EF4-FFF2-40B4-BE49-F238E27FC236}">
                      <a16:creationId xmlns:a16="http://schemas.microsoft.com/office/drawing/2014/main" id="{775E6132-BE4E-41D8-BEA6-A2FA8C84D2B4}"/>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5" name="平行四边形 54">
                  <a:extLst>
                    <a:ext uri="{FF2B5EF4-FFF2-40B4-BE49-F238E27FC236}">
                      <a16:creationId xmlns:a16="http://schemas.microsoft.com/office/drawing/2014/main" id="{DA21B790-E17E-462A-958F-4430798BE581}"/>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48" name="平行四边形 47">
              <a:extLst>
                <a:ext uri="{FF2B5EF4-FFF2-40B4-BE49-F238E27FC236}">
                  <a16:creationId xmlns:a16="http://schemas.microsoft.com/office/drawing/2014/main" id="{06972685-116D-4376-9AE7-C22340B27465}"/>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9" name="平行四边形 48">
              <a:extLst>
                <a:ext uri="{FF2B5EF4-FFF2-40B4-BE49-F238E27FC236}">
                  <a16:creationId xmlns:a16="http://schemas.microsoft.com/office/drawing/2014/main" id="{4D7065A9-DE9C-452D-B00C-632E1F89CE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0" name="平行四边形 49">
              <a:extLst>
                <a:ext uri="{FF2B5EF4-FFF2-40B4-BE49-F238E27FC236}">
                  <a16:creationId xmlns:a16="http://schemas.microsoft.com/office/drawing/2014/main" id="{6E88BF78-5DA5-4846-9AA3-26210E034557}"/>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275635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edge">
                                      <p:cBhvr>
                                        <p:cTn id="11" dur="500"/>
                                        <p:tgtEl>
                                          <p:spTgt spid="46"/>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fade">
                                      <p:cBhvr>
                                        <p:cTn id="15" dur="500"/>
                                        <p:tgtEl>
                                          <p:spTgt spid="45"/>
                                        </p:tgtEl>
                                      </p:cBhvr>
                                    </p:animEffect>
                                    <p:anim calcmode="lin" valueType="num">
                                      <p:cBhvr>
                                        <p:cTn id="16" dur="500" fill="hold"/>
                                        <p:tgtEl>
                                          <p:spTgt spid="45"/>
                                        </p:tgtEl>
                                        <p:attrNameLst>
                                          <p:attrName>ppt_x</p:attrName>
                                        </p:attrNameLst>
                                      </p:cBhvr>
                                      <p:tavLst>
                                        <p:tav tm="0">
                                          <p:val>
                                            <p:strVal val="#ppt_x"/>
                                          </p:val>
                                        </p:tav>
                                        <p:tav tm="100000">
                                          <p:val>
                                            <p:strVal val="#ppt_x"/>
                                          </p:val>
                                        </p:tav>
                                      </p:tavLst>
                                    </p:anim>
                                    <p:anim calcmode="lin" valueType="num">
                                      <p:cBhvr>
                                        <p:cTn id="17" dur="5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文本框 46">
            <a:extLst>
              <a:ext uri="{FF2B5EF4-FFF2-40B4-BE49-F238E27FC236}">
                <a16:creationId xmlns:a16="http://schemas.microsoft.com/office/drawing/2014/main" id="{D172D60C-4BD7-45F4-8917-8FC54B131BF4}"/>
              </a:ext>
            </a:extLst>
          </p:cNvPr>
          <p:cNvSpPr txBox="1"/>
          <p:nvPr/>
        </p:nvSpPr>
        <p:spPr>
          <a:xfrm>
            <a:off x="2312028" y="2638971"/>
            <a:ext cx="3487714"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解：</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pArr</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 </a:t>
            </a:r>
          </a:p>
        </p:txBody>
      </p:sp>
      <p:sp>
        <p:nvSpPr>
          <p:cNvPr id="29" name="文本框 28">
            <a:extLst>
              <a:ext uri="{FF2B5EF4-FFF2-40B4-BE49-F238E27FC236}">
                <a16:creationId xmlns:a16="http://schemas.microsoft.com/office/drawing/2014/main" id="{3C8D999D-889A-4F29-A616-6C7D2AA3D03E}"/>
              </a:ext>
            </a:extLst>
          </p:cNvPr>
          <p:cNvSpPr txBox="1"/>
          <p:nvPr/>
        </p:nvSpPr>
        <p:spPr>
          <a:xfrm>
            <a:off x="2312028" y="4341851"/>
            <a:ext cx="7792362" cy="830997"/>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上面的语句定义了一个包含</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个元素的一维数组，每个元素</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pArr</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[0]</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pArr</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pArr</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都是一个</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型指针变量。</a:t>
            </a:r>
          </a:p>
        </p:txBody>
      </p:sp>
      <p:grpSp>
        <p:nvGrpSpPr>
          <p:cNvPr id="45" name="组合 44">
            <a:extLst>
              <a:ext uri="{FF2B5EF4-FFF2-40B4-BE49-F238E27FC236}">
                <a16:creationId xmlns:a16="http://schemas.microsoft.com/office/drawing/2014/main" id="{FC6B8D53-038D-4881-AA7E-C51E08037981}"/>
              </a:ext>
            </a:extLst>
          </p:cNvPr>
          <p:cNvGrpSpPr/>
          <p:nvPr/>
        </p:nvGrpSpPr>
        <p:grpSpPr>
          <a:xfrm>
            <a:off x="1421741" y="3712578"/>
            <a:ext cx="9275492" cy="2163982"/>
            <a:chOff x="4188196" y="2127479"/>
            <a:chExt cx="3910692" cy="3650794"/>
          </a:xfrm>
        </p:grpSpPr>
        <p:grpSp>
          <p:nvGrpSpPr>
            <p:cNvPr id="48" name="组合 47">
              <a:extLst>
                <a:ext uri="{FF2B5EF4-FFF2-40B4-BE49-F238E27FC236}">
                  <a16:creationId xmlns:a16="http://schemas.microsoft.com/office/drawing/2014/main" id="{6257E1BC-24B0-4C70-85FF-53D5C16F3C86}"/>
                </a:ext>
              </a:extLst>
            </p:cNvPr>
            <p:cNvGrpSpPr/>
            <p:nvPr/>
          </p:nvGrpSpPr>
          <p:grpSpPr>
            <a:xfrm>
              <a:off x="4188196" y="2127479"/>
              <a:ext cx="3910692" cy="3650794"/>
              <a:chOff x="4188196" y="2127479"/>
              <a:chExt cx="3910692" cy="3650794"/>
            </a:xfrm>
          </p:grpSpPr>
          <p:sp>
            <p:nvSpPr>
              <p:cNvPr id="53" name="任意多边形 93">
                <a:extLst>
                  <a:ext uri="{FF2B5EF4-FFF2-40B4-BE49-F238E27FC236}">
                    <a16:creationId xmlns:a16="http://schemas.microsoft.com/office/drawing/2014/main" id="{A7804689-A934-4A14-A981-4FD07262D0CE}"/>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4" name="矩形: 圆角 53">
                <a:extLst>
                  <a:ext uri="{FF2B5EF4-FFF2-40B4-BE49-F238E27FC236}">
                    <a16:creationId xmlns:a16="http://schemas.microsoft.com/office/drawing/2014/main" id="{EA70A5BC-7758-4F51-8537-7D43D42D10DA}"/>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6" name="任意多边形 93">
                <a:extLst>
                  <a:ext uri="{FF2B5EF4-FFF2-40B4-BE49-F238E27FC236}">
                    <a16:creationId xmlns:a16="http://schemas.microsoft.com/office/drawing/2014/main" id="{C8AD93EB-A2FC-409F-BDC9-83FE5C861DEB}"/>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7" name="任意多边形 93">
                <a:extLst>
                  <a:ext uri="{FF2B5EF4-FFF2-40B4-BE49-F238E27FC236}">
                    <a16:creationId xmlns:a16="http://schemas.microsoft.com/office/drawing/2014/main" id="{64A4692C-1830-434E-9805-9167149FD6B5}"/>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8" name="任意多边形 93">
                <a:extLst>
                  <a:ext uri="{FF2B5EF4-FFF2-40B4-BE49-F238E27FC236}">
                    <a16:creationId xmlns:a16="http://schemas.microsoft.com/office/drawing/2014/main" id="{F9544720-5B30-475D-9E3F-1696FC42BC49}"/>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49" name="直接连接符 48">
              <a:extLst>
                <a:ext uri="{FF2B5EF4-FFF2-40B4-BE49-F238E27FC236}">
                  <a16:creationId xmlns:a16="http://schemas.microsoft.com/office/drawing/2014/main" id="{8DFEEF24-A72E-4DC3-B9A9-58AA2ED4DE5B}"/>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27DCA342-06BC-4079-AAAC-43CBC7D74596}"/>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0785D976-3415-4B18-81E7-40F263159466}"/>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14953C29-2365-412B-8A24-D0A42DE1C534}"/>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grpSp>
        <p:nvGrpSpPr>
          <p:cNvPr id="26" name="组合 25">
            <a:extLst>
              <a:ext uri="{FF2B5EF4-FFF2-40B4-BE49-F238E27FC236}">
                <a16:creationId xmlns:a16="http://schemas.microsoft.com/office/drawing/2014/main" id="{93E0DE5F-2720-40C4-80E4-C0CB785F3CFA}"/>
              </a:ext>
            </a:extLst>
          </p:cNvPr>
          <p:cNvGrpSpPr/>
          <p:nvPr/>
        </p:nvGrpSpPr>
        <p:grpSpPr>
          <a:xfrm>
            <a:off x="469562" y="943242"/>
            <a:ext cx="10779692" cy="1118060"/>
            <a:chOff x="469562" y="943242"/>
            <a:chExt cx="10779692" cy="1118060"/>
          </a:xfrm>
        </p:grpSpPr>
        <p:sp>
          <p:nvSpPr>
            <p:cNvPr id="32" name="矩形 31">
              <a:extLst>
                <a:ext uri="{FF2B5EF4-FFF2-40B4-BE49-F238E27FC236}">
                  <a16:creationId xmlns:a16="http://schemas.microsoft.com/office/drawing/2014/main" id="{AC11D11E-288B-4D3F-B536-79C35EC93535}"/>
                </a:ext>
              </a:extLst>
            </p:cNvPr>
            <p:cNvSpPr/>
            <p:nvPr/>
          </p:nvSpPr>
          <p:spPr>
            <a:xfrm>
              <a:off x="749027" y="984583"/>
              <a:ext cx="10394688" cy="904036"/>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4" name="流程图: 手动输入 33">
              <a:extLst>
                <a:ext uri="{FF2B5EF4-FFF2-40B4-BE49-F238E27FC236}">
                  <a16:creationId xmlns:a16="http://schemas.microsoft.com/office/drawing/2014/main" id="{8F072D2A-4A96-46F2-AAB5-F423B4444A56}"/>
                </a:ext>
              </a:extLst>
            </p:cNvPr>
            <p:cNvSpPr/>
            <p:nvPr/>
          </p:nvSpPr>
          <p:spPr>
            <a:xfrm rot="5400000">
              <a:off x="898073" y="794195"/>
              <a:ext cx="1013743"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6" name="文本框 35">
              <a:extLst>
                <a:ext uri="{FF2B5EF4-FFF2-40B4-BE49-F238E27FC236}">
                  <a16:creationId xmlns:a16="http://schemas.microsoft.com/office/drawing/2014/main" id="{085617F9-7DF9-4F2F-910B-DC6537A61387}"/>
                </a:ext>
              </a:extLst>
            </p:cNvPr>
            <p:cNvSpPr txBox="1"/>
            <p:nvPr/>
          </p:nvSpPr>
          <p:spPr>
            <a:xfrm>
              <a:off x="469562" y="1230305"/>
              <a:ext cx="1655394" cy="830997"/>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2】</a:t>
              </a:r>
            </a:p>
            <a:p>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7" name="文本框 36">
              <a:extLst>
                <a:ext uri="{FF2B5EF4-FFF2-40B4-BE49-F238E27FC236}">
                  <a16:creationId xmlns:a16="http://schemas.microsoft.com/office/drawing/2014/main" id="{CAA43C4A-1339-44C2-8915-A307BA48D349}"/>
                </a:ext>
              </a:extLst>
            </p:cNvPr>
            <p:cNvSpPr txBox="1"/>
            <p:nvPr/>
          </p:nvSpPr>
          <p:spPr>
            <a:xfrm>
              <a:off x="2230495" y="1192455"/>
              <a:ext cx="9018759" cy="461665"/>
            </a:xfrm>
            <a:prstGeom prst="rect">
              <a:avLst/>
            </a:prstGeom>
            <a:noFill/>
          </p:spPr>
          <p:txBody>
            <a:bodyPr wrap="square" rtlCol="0">
              <a:spAutoFit/>
            </a:bodyPr>
            <a:lstStyle/>
            <a:p>
              <a:r>
                <a:rPr lang="zh-CN" altLang="en-US" sz="24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定义一个具有</a:t>
              </a:r>
              <a:r>
                <a:rPr lang="en-US" altLang="zh-CN" sz="24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24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个元素的</a:t>
              </a:r>
              <a:r>
                <a:rPr lang="en-US" altLang="zh-CN" sz="2400"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int</a:t>
              </a:r>
              <a:r>
                <a:rPr lang="zh-CN" altLang="en-US" sz="24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型指针数组。</a:t>
              </a:r>
            </a:p>
          </p:txBody>
        </p:sp>
        <p:grpSp>
          <p:nvGrpSpPr>
            <p:cNvPr id="38" name="组合 37">
              <a:extLst>
                <a:ext uri="{FF2B5EF4-FFF2-40B4-BE49-F238E27FC236}">
                  <a16:creationId xmlns:a16="http://schemas.microsoft.com/office/drawing/2014/main" id="{6CE06552-DA39-4E91-A0FA-7F5F2BBF9F24}"/>
                </a:ext>
              </a:extLst>
            </p:cNvPr>
            <p:cNvGrpSpPr/>
            <p:nvPr/>
          </p:nvGrpSpPr>
          <p:grpSpPr>
            <a:xfrm>
              <a:off x="11017251" y="950401"/>
              <a:ext cx="152814" cy="165397"/>
              <a:chOff x="6181413" y="1023323"/>
              <a:chExt cx="152814" cy="165397"/>
            </a:xfrm>
          </p:grpSpPr>
          <p:cxnSp>
            <p:nvCxnSpPr>
              <p:cNvPr id="59" name="直接连接符 58">
                <a:extLst>
                  <a:ext uri="{FF2B5EF4-FFF2-40B4-BE49-F238E27FC236}">
                    <a16:creationId xmlns:a16="http://schemas.microsoft.com/office/drawing/2014/main" id="{49F990D7-6C49-421E-AFDF-4560DB08E783}"/>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7268900A-8A2F-46D2-B588-5A3C2075F78A}"/>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9" name="组合 38">
              <a:extLst>
                <a:ext uri="{FF2B5EF4-FFF2-40B4-BE49-F238E27FC236}">
                  <a16:creationId xmlns:a16="http://schemas.microsoft.com/office/drawing/2014/main" id="{B005B8CD-5E53-4E35-A4EB-1E964F1B6E41}"/>
                </a:ext>
              </a:extLst>
            </p:cNvPr>
            <p:cNvGrpSpPr/>
            <p:nvPr/>
          </p:nvGrpSpPr>
          <p:grpSpPr>
            <a:xfrm rot="5400000">
              <a:off x="11009166" y="1758316"/>
              <a:ext cx="152814" cy="165397"/>
              <a:chOff x="6186411" y="1028702"/>
              <a:chExt cx="152814" cy="165397"/>
            </a:xfrm>
          </p:grpSpPr>
          <p:cxnSp>
            <p:nvCxnSpPr>
              <p:cNvPr id="44" name="直接连接符 43">
                <a:extLst>
                  <a:ext uri="{FF2B5EF4-FFF2-40B4-BE49-F238E27FC236}">
                    <a16:creationId xmlns:a16="http://schemas.microsoft.com/office/drawing/2014/main" id="{24AD7D73-6DA2-4688-BCCA-FA452746FD56}"/>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F753C158-DFEB-443C-8ED6-33BDDC8CAA09}"/>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grpSp>
        <p:nvGrpSpPr>
          <p:cNvPr id="61" name="组合 60">
            <a:extLst>
              <a:ext uri="{FF2B5EF4-FFF2-40B4-BE49-F238E27FC236}">
                <a16:creationId xmlns:a16="http://schemas.microsoft.com/office/drawing/2014/main" id="{D1210A6B-C309-43B8-90F3-032F87740282}"/>
              </a:ext>
            </a:extLst>
          </p:cNvPr>
          <p:cNvGrpSpPr/>
          <p:nvPr/>
        </p:nvGrpSpPr>
        <p:grpSpPr>
          <a:xfrm>
            <a:off x="1421741" y="2474259"/>
            <a:ext cx="9275492" cy="830996"/>
            <a:chOff x="4188196" y="2127479"/>
            <a:chExt cx="3910692" cy="3650794"/>
          </a:xfrm>
        </p:grpSpPr>
        <p:grpSp>
          <p:nvGrpSpPr>
            <p:cNvPr id="62" name="组合 61">
              <a:extLst>
                <a:ext uri="{FF2B5EF4-FFF2-40B4-BE49-F238E27FC236}">
                  <a16:creationId xmlns:a16="http://schemas.microsoft.com/office/drawing/2014/main" id="{147A7EEA-38A1-4F55-A621-A4AF3E117C9E}"/>
                </a:ext>
              </a:extLst>
            </p:cNvPr>
            <p:cNvGrpSpPr/>
            <p:nvPr/>
          </p:nvGrpSpPr>
          <p:grpSpPr>
            <a:xfrm>
              <a:off x="4188196" y="2127479"/>
              <a:ext cx="3910692" cy="3650794"/>
              <a:chOff x="4188196" y="2127479"/>
              <a:chExt cx="3910692" cy="3650794"/>
            </a:xfrm>
          </p:grpSpPr>
          <p:sp>
            <p:nvSpPr>
              <p:cNvPr id="67" name="任意多边形 93">
                <a:extLst>
                  <a:ext uri="{FF2B5EF4-FFF2-40B4-BE49-F238E27FC236}">
                    <a16:creationId xmlns:a16="http://schemas.microsoft.com/office/drawing/2014/main" id="{57F05C5F-93C8-44FA-B200-4F9CC10B7D1D}"/>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8" name="矩形: 圆角 67">
                <a:extLst>
                  <a:ext uri="{FF2B5EF4-FFF2-40B4-BE49-F238E27FC236}">
                    <a16:creationId xmlns:a16="http://schemas.microsoft.com/office/drawing/2014/main" id="{E7C294BD-FCE5-450E-BB3E-23E668985BF0}"/>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9" name="任意多边形 93">
                <a:extLst>
                  <a:ext uri="{FF2B5EF4-FFF2-40B4-BE49-F238E27FC236}">
                    <a16:creationId xmlns:a16="http://schemas.microsoft.com/office/drawing/2014/main" id="{10E1D827-4EF5-4DE6-BB50-1CADBD5A6533}"/>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0" name="任意多边形 93">
                <a:extLst>
                  <a:ext uri="{FF2B5EF4-FFF2-40B4-BE49-F238E27FC236}">
                    <a16:creationId xmlns:a16="http://schemas.microsoft.com/office/drawing/2014/main" id="{D5FDF1DF-47DA-482E-8C68-AC7EEDE1A2DE}"/>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1" name="任意多边形 93">
                <a:extLst>
                  <a:ext uri="{FF2B5EF4-FFF2-40B4-BE49-F238E27FC236}">
                    <a16:creationId xmlns:a16="http://schemas.microsoft.com/office/drawing/2014/main" id="{0B39F1C0-BBAE-4F62-842D-4E56C1FF628A}"/>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63" name="直接连接符 62">
              <a:extLst>
                <a:ext uri="{FF2B5EF4-FFF2-40B4-BE49-F238E27FC236}">
                  <a16:creationId xmlns:a16="http://schemas.microsoft.com/office/drawing/2014/main" id="{ECC6E742-47C8-4291-90A0-3393F857BA43}"/>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69D76245-9FEC-49F6-9B38-D8699462A918}"/>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287A02CB-9041-469D-ACAB-DBD318BE6117}"/>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7AB01B7D-018A-4C11-88C5-EEBEF4EA5E44}"/>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93868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61"/>
                                        </p:tgtEl>
                                        <p:attrNameLst>
                                          <p:attrName>style.visibility</p:attrName>
                                        </p:attrNameLst>
                                      </p:cBhvr>
                                      <p:to>
                                        <p:strVal val="visible"/>
                                      </p:to>
                                    </p:set>
                                    <p:anim calcmode="lin" valueType="num">
                                      <p:cBhvr>
                                        <p:cTn id="11" dur="500" fill="hold"/>
                                        <p:tgtEl>
                                          <p:spTgt spid="61"/>
                                        </p:tgtEl>
                                        <p:attrNameLst>
                                          <p:attrName>ppt_w</p:attrName>
                                        </p:attrNameLst>
                                      </p:cBhvr>
                                      <p:tavLst>
                                        <p:tav tm="0">
                                          <p:val>
                                            <p:fltVal val="0"/>
                                          </p:val>
                                        </p:tav>
                                        <p:tav tm="100000">
                                          <p:val>
                                            <p:strVal val="#ppt_w"/>
                                          </p:val>
                                        </p:tav>
                                      </p:tavLst>
                                    </p:anim>
                                    <p:anim calcmode="lin" valueType="num">
                                      <p:cBhvr>
                                        <p:cTn id="12" dur="500" fill="hold"/>
                                        <p:tgtEl>
                                          <p:spTgt spid="61"/>
                                        </p:tgtEl>
                                        <p:attrNameLst>
                                          <p:attrName>ppt_h</p:attrName>
                                        </p:attrNameLst>
                                      </p:cBhvr>
                                      <p:tavLst>
                                        <p:tav tm="0">
                                          <p:val>
                                            <p:fltVal val="0"/>
                                          </p:val>
                                        </p:tav>
                                        <p:tav tm="100000">
                                          <p:val>
                                            <p:strVal val="#ppt_h"/>
                                          </p:val>
                                        </p:tav>
                                      </p:tavLst>
                                    </p:anim>
                                    <p:animEffect transition="in" filter="fade">
                                      <p:cBhvr>
                                        <p:cTn id="13" dur="500"/>
                                        <p:tgtEl>
                                          <p:spTgt spid="61"/>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wipe(left)">
                                      <p:cBhvr>
                                        <p:cTn id="17" dur="500"/>
                                        <p:tgtEl>
                                          <p:spTgt spid="47"/>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p:cTn id="21" dur="500" fill="hold"/>
                                        <p:tgtEl>
                                          <p:spTgt spid="45"/>
                                        </p:tgtEl>
                                        <p:attrNameLst>
                                          <p:attrName>ppt_w</p:attrName>
                                        </p:attrNameLst>
                                      </p:cBhvr>
                                      <p:tavLst>
                                        <p:tav tm="0">
                                          <p:val>
                                            <p:fltVal val="0"/>
                                          </p:val>
                                        </p:tav>
                                        <p:tav tm="100000">
                                          <p:val>
                                            <p:strVal val="#ppt_w"/>
                                          </p:val>
                                        </p:tav>
                                      </p:tavLst>
                                    </p:anim>
                                    <p:anim calcmode="lin" valueType="num">
                                      <p:cBhvr>
                                        <p:cTn id="22" dur="500" fill="hold"/>
                                        <p:tgtEl>
                                          <p:spTgt spid="45"/>
                                        </p:tgtEl>
                                        <p:attrNameLst>
                                          <p:attrName>ppt_h</p:attrName>
                                        </p:attrNameLst>
                                      </p:cBhvr>
                                      <p:tavLst>
                                        <p:tav tm="0">
                                          <p:val>
                                            <p:fltVal val="0"/>
                                          </p:val>
                                        </p:tav>
                                        <p:tav tm="100000">
                                          <p:val>
                                            <p:strVal val="#ppt_h"/>
                                          </p:val>
                                        </p:tav>
                                      </p:tavLst>
                                    </p:anim>
                                    <p:animEffect transition="in" filter="fade">
                                      <p:cBhvr>
                                        <p:cTn id="23" dur="500"/>
                                        <p:tgtEl>
                                          <p:spTgt spid="45"/>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wipe(left)">
                                      <p:cBhvr>
                                        <p:cTn id="2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2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a:extLst>
              <a:ext uri="{FF2B5EF4-FFF2-40B4-BE49-F238E27FC236}">
                <a16:creationId xmlns:a16="http://schemas.microsoft.com/office/drawing/2014/main" id="{950251D8-3666-40C1-B72F-C82CEE7D6BFB}"/>
              </a:ext>
            </a:extLst>
          </p:cNvPr>
          <p:cNvGrpSpPr/>
          <p:nvPr/>
        </p:nvGrpSpPr>
        <p:grpSpPr>
          <a:xfrm>
            <a:off x="515938" y="1091211"/>
            <a:ext cx="5944683" cy="461665"/>
            <a:chOff x="515938" y="1091211"/>
            <a:chExt cx="5944683" cy="461665"/>
          </a:xfrm>
        </p:grpSpPr>
        <p:grpSp>
          <p:nvGrpSpPr>
            <p:cNvPr id="35" name="组合 34">
              <a:extLst>
                <a:ext uri="{FF2B5EF4-FFF2-40B4-BE49-F238E27FC236}">
                  <a16:creationId xmlns:a16="http://schemas.microsoft.com/office/drawing/2014/main" id="{5327C256-F5E7-46F3-9810-98A95F42FA4C}"/>
                </a:ext>
              </a:extLst>
            </p:cNvPr>
            <p:cNvGrpSpPr/>
            <p:nvPr/>
          </p:nvGrpSpPr>
          <p:grpSpPr>
            <a:xfrm>
              <a:off x="515938" y="1155664"/>
              <a:ext cx="406408" cy="335423"/>
              <a:chOff x="3433308" y="2097229"/>
              <a:chExt cx="866296" cy="714983"/>
            </a:xfrm>
          </p:grpSpPr>
          <p:sp>
            <p:nvSpPr>
              <p:cNvPr id="37" name="平行四边形 36">
                <a:extLst>
                  <a:ext uri="{FF2B5EF4-FFF2-40B4-BE49-F238E27FC236}">
                    <a16:creationId xmlns:a16="http://schemas.microsoft.com/office/drawing/2014/main" id="{C5839026-4236-4DF4-A015-6A665DB85083}"/>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8" name="平行四边形 37">
                <a:extLst>
                  <a:ext uri="{FF2B5EF4-FFF2-40B4-BE49-F238E27FC236}">
                    <a16:creationId xmlns:a16="http://schemas.microsoft.com/office/drawing/2014/main" id="{96EAD29A-6025-41A8-8980-25FF63716C80}"/>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9" name="平行四边形 38">
                <a:extLst>
                  <a:ext uri="{FF2B5EF4-FFF2-40B4-BE49-F238E27FC236}">
                    <a16:creationId xmlns:a16="http://schemas.microsoft.com/office/drawing/2014/main" id="{64B8DF6A-FCDE-4E63-BE0C-289F320E177E}"/>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0" name="平行四边形 39">
                <a:extLst>
                  <a:ext uri="{FF2B5EF4-FFF2-40B4-BE49-F238E27FC236}">
                    <a16:creationId xmlns:a16="http://schemas.microsoft.com/office/drawing/2014/main" id="{7707E4BE-D307-436F-A857-F79B92A08F13}"/>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1" name="平行四边形 40">
                <a:extLst>
                  <a:ext uri="{FF2B5EF4-FFF2-40B4-BE49-F238E27FC236}">
                    <a16:creationId xmlns:a16="http://schemas.microsoft.com/office/drawing/2014/main" id="{30F70DF1-1C66-46E0-8881-492255C3F705}"/>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2" name="平行四边形 41">
                <a:extLst>
                  <a:ext uri="{FF2B5EF4-FFF2-40B4-BE49-F238E27FC236}">
                    <a16:creationId xmlns:a16="http://schemas.microsoft.com/office/drawing/2014/main" id="{52BF627C-459A-4219-936E-EC2142C9F01B}"/>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3" name="平行四边形 42">
                <a:extLst>
                  <a:ext uri="{FF2B5EF4-FFF2-40B4-BE49-F238E27FC236}">
                    <a16:creationId xmlns:a16="http://schemas.microsoft.com/office/drawing/2014/main" id="{6CAB2C86-FB8B-4D38-B0F4-78D724D7EE9E}"/>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4" name="平行四边形 43">
                <a:extLst>
                  <a:ext uri="{FF2B5EF4-FFF2-40B4-BE49-F238E27FC236}">
                    <a16:creationId xmlns:a16="http://schemas.microsoft.com/office/drawing/2014/main" id="{F93B48E9-3EBD-49B4-9D28-925ABDA3C950}"/>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36" name="文本框 35">
              <a:extLst>
                <a:ext uri="{FF2B5EF4-FFF2-40B4-BE49-F238E27FC236}">
                  <a16:creationId xmlns:a16="http://schemas.microsoft.com/office/drawing/2014/main" id="{CACA8AB3-5E33-44B5-8281-2A952BC789C8}"/>
                </a:ext>
              </a:extLst>
            </p:cNvPr>
            <p:cNvSpPr txBox="1"/>
            <p:nvPr/>
          </p:nvSpPr>
          <p:spPr>
            <a:xfrm>
              <a:off x="981504" y="1091211"/>
              <a:ext cx="5479117"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指针变量的初始化</a:t>
              </a:r>
            </a:p>
          </p:txBody>
        </p:sp>
      </p:grpSp>
      <p:sp>
        <p:nvSpPr>
          <p:cNvPr id="45" name="文本框 44">
            <a:extLst>
              <a:ext uri="{FF2B5EF4-FFF2-40B4-BE49-F238E27FC236}">
                <a16:creationId xmlns:a16="http://schemas.microsoft.com/office/drawing/2014/main" id="{FA269E0D-AE35-40ED-ABB2-2DBBAD67A82E}"/>
              </a:ext>
            </a:extLst>
          </p:cNvPr>
          <p:cNvSpPr txBox="1"/>
          <p:nvPr/>
        </p:nvSpPr>
        <p:spPr>
          <a:xfrm>
            <a:off x="2067407" y="2486722"/>
            <a:ext cx="8188217" cy="2713756"/>
          </a:xfrm>
          <a:prstGeom prst="rect">
            <a:avLst/>
          </a:prstGeom>
          <a:noFill/>
        </p:spPr>
        <p:txBody>
          <a:bodyPr wrap="square" rtlCol="0">
            <a:spAutoFit/>
          </a:bodyPr>
          <a:lstStyle/>
          <a:p>
            <a:pPr>
              <a:lnSpc>
                <a:spcPct val="12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同普通变量一样，在定义指针变量的同时可以对其进行初始化，其初始化形式为</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pPr>
              <a:lnSpc>
                <a:spcPct val="120000"/>
              </a:lnSpc>
              <a:buClr>
                <a:srgbClr val="7030A0"/>
              </a:buClr>
            </a:pP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buClr>
                <a:srgbClr val="7030A0"/>
              </a:buClr>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数据类型</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 *&lt;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变量名</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指针表达式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a:t>
            </a:r>
          </a:p>
          <a:p>
            <a:pPr>
              <a:lnSpc>
                <a:spcPct val="120000"/>
              </a:lnSpc>
              <a:buClr>
                <a:srgbClr val="7030A0"/>
              </a:buClr>
            </a:pP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2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其中，</a:t>
            </a:r>
            <a:r>
              <a:rPr lang="en-US" altLang="zh-CN"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指针表达式</a:t>
            </a:r>
            <a:r>
              <a:rPr lang="en-US" altLang="zh-CN" sz="2400" dirty="0">
                <a:solidFill>
                  <a:srgbClr val="ED7D31"/>
                </a:solidFill>
                <a:latin typeface="Times New Roman" panose="02020603050405020304" pitchFamily="18" charset="0"/>
                <a:ea typeface="微软雅黑" panose="020B0503020204020204" pitchFamily="34" charset="-122"/>
                <a:cs typeface="Times New Roman" panose="02020603050405020304" pitchFamily="18" charset="0"/>
              </a:rPr>
              <a:t>&gt;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是指计算结果为内存地址的表达式。</a:t>
            </a:r>
          </a:p>
        </p:txBody>
      </p:sp>
      <p:grpSp>
        <p:nvGrpSpPr>
          <p:cNvPr id="46" name="组合 45">
            <a:extLst>
              <a:ext uri="{FF2B5EF4-FFF2-40B4-BE49-F238E27FC236}">
                <a16:creationId xmlns:a16="http://schemas.microsoft.com/office/drawing/2014/main" id="{C3D3A23C-F5FD-4B81-9BE0-7A338DE4DA44}"/>
              </a:ext>
            </a:extLst>
          </p:cNvPr>
          <p:cNvGrpSpPr/>
          <p:nvPr/>
        </p:nvGrpSpPr>
        <p:grpSpPr>
          <a:xfrm rot="10800000" flipH="1">
            <a:off x="1424236" y="1984740"/>
            <a:ext cx="9210177" cy="3941926"/>
            <a:chOff x="850263" y="1552756"/>
            <a:chExt cx="13416557" cy="4877076"/>
          </a:xfrm>
        </p:grpSpPr>
        <p:grpSp>
          <p:nvGrpSpPr>
            <p:cNvPr id="47" name="组合 46">
              <a:extLst>
                <a:ext uri="{FF2B5EF4-FFF2-40B4-BE49-F238E27FC236}">
                  <a16:creationId xmlns:a16="http://schemas.microsoft.com/office/drawing/2014/main" id="{02D97AA8-BD01-4860-9E53-0864348150F1}"/>
                </a:ext>
              </a:extLst>
            </p:cNvPr>
            <p:cNvGrpSpPr/>
            <p:nvPr/>
          </p:nvGrpSpPr>
          <p:grpSpPr>
            <a:xfrm>
              <a:off x="850263" y="1552756"/>
              <a:ext cx="13416557" cy="4877076"/>
              <a:chOff x="850263" y="1552756"/>
              <a:chExt cx="13416557" cy="4877076"/>
            </a:xfrm>
          </p:grpSpPr>
          <p:sp>
            <p:nvSpPr>
              <p:cNvPr id="51" name="任意多边形 3">
                <a:extLst>
                  <a:ext uri="{FF2B5EF4-FFF2-40B4-BE49-F238E27FC236}">
                    <a16:creationId xmlns:a16="http://schemas.microsoft.com/office/drawing/2014/main" id="{E8AC785F-9204-4484-8249-8FEC9015FBFB}"/>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52" name="组合 51">
                <a:extLst>
                  <a:ext uri="{FF2B5EF4-FFF2-40B4-BE49-F238E27FC236}">
                    <a16:creationId xmlns:a16="http://schemas.microsoft.com/office/drawing/2014/main" id="{85BCFEBE-2397-44B3-B012-BCECEDCF32BF}"/>
                  </a:ext>
                </a:extLst>
              </p:cNvPr>
              <p:cNvGrpSpPr/>
              <p:nvPr/>
            </p:nvGrpSpPr>
            <p:grpSpPr>
              <a:xfrm flipH="1">
                <a:off x="11116151" y="1613603"/>
                <a:ext cx="1573213" cy="303301"/>
                <a:chOff x="6149102" y="1612916"/>
                <a:chExt cx="1547286" cy="303301"/>
              </a:xfrm>
            </p:grpSpPr>
            <p:sp>
              <p:nvSpPr>
                <p:cNvPr id="53" name="平行四边形 52">
                  <a:extLst>
                    <a:ext uri="{FF2B5EF4-FFF2-40B4-BE49-F238E27FC236}">
                      <a16:creationId xmlns:a16="http://schemas.microsoft.com/office/drawing/2014/main" id="{C409E462-D35C-4DF6-8C36-37DE9C344E9F}"/>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4" name="平行四边形 53">
                  <a:extLst>
                    <a:ext uri="{FF2B5EF4-FFF2-40B4-BE49-F238E27FC236}">
                      <a16:creationId xmlns:a16="http://schemas.microsoft.com/office/drawing/2014/main" id="{775E6132-BE4E-41D8-BEA6-A2FA8C84D2B4}"/>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5" name="平行四边形 54">
                  <a:extLst>
                    <a:ext uri="{FF2B5EF4-FFF2-40B4-BE49-F238E27FC236}">
                      <a16:creationId xmlns:a16="http://schemas.microsoft.com/office/drawing/2014/main" id="{DA21B790-E17E-462A-958F-4430798BE581}"/>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48" name="平行四边形 47">
              <a:extLst>
                <a:ext uri="{FF2B5EF4-FFF2-40B4-BE49-F238E27FC236}">
                  <a16:creationId xmlns:a16="http://schemas.microsoft.com/office/drawing/2014/main" id="{06972685-116D-4376-9AE7-C22340B27465}"/>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9" name="平行四边形 48">
              <a:extLst>
                <a:ext uri="{FF2B5EF4-FFF2-40B4-BE49-F238E27FC236}">
                  <a16:creationId xmlns:a16="http://schemas.microsoft.com/office/drawing/2014/main" id="{4D7065A9-DE9C-452D-B00C-632E1F89CE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0" name="平行四边形 49">
              <a:extLst>
                <a:ext uri="{FF2B5EF4-FFF2-40B4-BE49-F238E27FC236}">
                  <a16:creationId xmlns:a16="http://schemas.microsoft.com/office/drawing/2014/main" id="{6E88BF78-5DA5-4846-9AA3-26210E034557}"/>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743329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edge">
                                      <p:cBhvr>
                                        <p:cTn id="11" dur="500"/>
                                        <p:tgtEl>
                                          <p:spTgt spid="46"/>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fade">
                                      <p:cBhvr>
                                        <p:cTn id="15" dur="500"/>
                                        <p:tgtEl>
                                          <p:spTgt spid="45"/>
                                        </p:tgtEl>
                                      </p:cBhvr>
                                    </p:animEffect>
                                    <p:anim calcmode="lin" valueType="num">
                                      <p:cBhvr>
                                        <p:cTn id="16" dur="500" fill="hold"/>
                                        <p:tgtEl>
                                          <p:spTgt spid="45"/>
                                        </p:tgtEl>
                                        <p:attrNameLst>
                                          <p:attrName>ppt_x</p:attrName>
                                        </p:attrNameLst>
                                      </p:cBhvr>
                                      <p:tavLst>
                                        <p:tav tm="0">
                                          <p:val>
                                            <p:strVal val="#ppt_x"/>
                                          </p:val>
                                        </p:tav>
                                        <p:tav tm="100000">
                                          <p:val>
                                            <p:strVal val="#ppt_x"/>
                                          </p:val>
                                        </p:tav>
                                      </p:tavLst>
                                    </p:anim>
                                    <p:anim calcmode="lin" valueType="num">
                                      <p:cBhvr>
                                        <p:cTn id="17" dur="5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
            <a:extLst>
              <a:ext uri="{FF2B5EF4-FFF2-40B4-BE49-F238E27FC236}">
                <a16:creationId xmlns:a16="http://schemas.microsoft.com/office/drawing/2014/main" id="{9B4A0B2B-C6B8-4CF7-84A5-FC1574AD65DD}"/>
              </a:ext>
            </a:extLst>
          </p:cNvPr>
          <p:cNvSpPr txBox="1">
            <a:spLocks noChangeArrowheads="1"/>
          </p:cNvSpPr>
          <p:nvPr/>
        </p:nvSpPr>
        <p:spPr>
          <a:xfrm>
            <a:off x="3902116" y="2620715"/>
            <a:ext cx="4510361" cy="168277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a;</a:t>
            </a:r>
          </a:p>
          <a:p>
            <a:pPr marL="0" indent="0">
              <a:lnSpc>
                <a:spcPct val="120000"/>
              </a:lnSpc>
              <a:spcBef>
                <a:spcPts val="0"/>
              </a:spcBef>
              <a:buClr>
                <a:srgbClr val="7030A0"/>
              </a:buClr>
              <a:buNone/>
            </a:pP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*p=</a:t>
            </a:r>
            <a:r>
              <a:rPr lang="en-US" altLang="zh-CN"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&amp;</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   </a:t>
            </a:r>
          </a:p>
        </p:txBody>
      </p:sp>
      <p:grpSp>
        <p:nvGrpSpPr>
          <p:cNvPr id="15" name="组合 14">
            <a:extLst>
              <a:ext uri="{FF2B5EF4-FFF2-40B4-BE49-F238E27FC236}">
                <a16:creationId xmlns:a16="http://schemas.microsoft.com/office/drawing/2014/main" id="{1B429727-7AAE-4A4C-91FD-7BBBF2D327C4}"/>
              </a:ext>
            </a:extLst>
          </p:cNvPr>
          <p:cNvGrpSpPr/>
          <p:nvPr/>
        </p:nvGrpSpPr>
        <p:grpSpPr>
          <a:xfrm>
            <a:off x="469562" y="943242"/>
            <a:ext cx="10779692" cy="1118060"/>
            <a:chOff x="469562" y="943242"/>
            <a:chExt cx="10779692" cy="1118060"/>
          </a:xfrm>
        </p:grpSpPr>
        <p:sp>
          <p:nvSpPr>
            <p:cNvPr id="16" name="矩形 15">
              <a:extLst>
                <a:ext uri="{FF2B5EF4-FFF2-40B4-BE49-F238E27FC236}">
                  <a16:creationId xmlns:a16="http://schemas.microsoft.com/office/drawing/2014/main" id="{175C2928-4BC7-41B0-B57B-AB44DE991F1E}"/>
                </a:ext>
              </a:extLst>
            </p:cNvPr>
            <p:cNvSpPr/>
            <p:nvPr/>
          </p:nvSpPr>
          <p:spPr>
            <a:xfrm>
              <a:off x="749027" y="984583"/>
              <a:ext cx="10394688" cy="904036"/>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7" name="流程图: 手动输入 16">
              <a:extLst>
                <a:ext uri="{FF2B5EF4-FFF2-40B4-BE49-F238E27FC236}">
                  <a16:creationId xmlns:a16="http://schemas.microsoft.com/office/drawing/2014/main" id="{E03E9000-0998-47C4-911D-44C9951C9A1A}"/>
                </a:ext>
              </a:extLst>
            </p:cNvPr>
            <p:cNvSpPr/>
            <p:nvPr/>
          </p:nvSpPr>
          <p:spPr>
            <a:xfrm rot="5400000">
              <a:off x="898073" y="794195"/>
              <a:ext cx="1013743"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8" name="文本框 17">
              <a:extLst>
                <a:ext uri="{FF2B5EF4-FFF2-40B4-BE49-F238E27FC236}">
                  <a16:creationId xmlns:a16="http://schemas.microsoft.com/office/drawing/2014/main" id="{4F02F21F-F0CC-4029-94B9-B2D5621C480B}"/>
                </a:ext>
              </a:extLst>
            </p:cNvPr>
            <p:cNvSpPr txBox="1"/>
            <p:nvPr/>
          </p:nvSpPr>
          <p:spPr>
            <a:xfrm>
              <a:off x="469562" y="1230305"/>
              <a:ext cx="1655394" cy="830997"/>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3】</a:t>
              </a:r>
            </a:p>
            <a:p>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9" name="文本框 18">
              <a:extLst>
                <a:ext uri="{FF2B5EF4-FFF2-40B4-BE49-F238E27FC236}">
                  <a16:creationId xmlns:a16="http://schemas.microsoft.com/office/drawing/2014/main" id="{B137B5F0-ACD9-4E69-95B8-6ED6D399A329}"/>
                </a:ext>
              </a:extLst>
            </p:cNvPr>
            <p:cNvSpPr txBox="1"/>
            <p:nvPr/>
          </p:nvSpPr>
          <p:spPr>
            <a:xfrm>
              <a:off x="2230495" y="1192455"/>
              <a:ext cx="9018759" cy="461665"/>
            </a:xfrm>
            <a:prstGeom prst="rect">
              <a:avLst/>
            </a:prstGeom>
            <a:noFill/>
          </p:spPr>
          <p:txBody>
            <a:bodyPr wrap="square" rtlCol="0">
              <a:spAutoFit/>
            </a:bodyPr>
            <a:lstStyle/>
            <a:p>
              <a:r>
                <a:rPr lang="zh-CN" altLang="en-US" sz="24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指针变量初始化示例。 </a:t>
              </a:r>
            </a:p>
          </p:txBody>
        </p:sp>
        <p:grpSp>
          <p:nvGrpSpPr>
            <p:cNvPr id="20" name="组合 19">
              <a:extLst>
                <a:ext uri="{FF2B5EF4-FFF2-40B4-BE49-F238E27FC236}">
                  <a16:creationId xmlns:a16="http://schemas.microsoft.com/office/drawing/2014/main" id="{1E3790D7-930A-4CF2-AEB4-0E2649910A82}"/>
                </a:ext>
              </a:extLst>
            </p:cNvPr>
            <p:cNvGrpSpPr/>
            <p:nvPr/>
          </p:nvGrpSpPr>
          <p:grpSpPr>
            <a:xfrm>
              <a:off x="11017251" y="950401"/>
              <a:ext cx="152814" cy="165397"/>
              <a:chOff x="6181413" y="1023323"/>
              <a:chExt cx="152814" cy="165397"/>
            </a:xfrm>
          </p:grpSpPr>
          <p:cxnSp>
            <p:nvCxnSpPr>
              <p:cNvPr id="24" name="直接连接符 23">
                <a:extLst>
                  <a:ext uri="{FF2B5EF4-FFF2-40B4-BE49-F238E27FC236}">
                    <a16:creationId xmlns:a16="http://schemas.microsoft.com/office/drawing/2014/main" id="{21AEFA41-222A-463A-BBD1-54AE36CE50BA}"/>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FBF02E9E-4F97-45E6-A2B4-09A230DB5D0F}"/>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21" name="组合 20">
              <a:extLst>
                <a:ext uri="{FF2B5EF4-FFF2-40B4-BE49-F238E27FC236}">
                  <a16:creationId xmlns:a16="http://schemas.microsoft.com/office/drawing/2014/main" id="{013B1D02-73F4-49B7-B503-E43BA56D5554}"/>
                </a:ext>
              </a:extLst>
            </p:cNvPr>
            <p:cNvGrpSpPr/>
            <p:nvPr/>
          </p:nvGrpSpPr>
          <p:grpSpPr>
            <a:xfrm rot="5400000">
              <a:off x="11009166" y="1758316"/>
              <a:ext cx="152814" cy="165397"/>
              <a:chOff x="6186411" y="1028702"/>
              <a:chExt cx="152814" cy="165397"/>
            </a:xfrm>
          </p:grpSpPr>
          <p:cxnSp>
            <p:nvCxnSpPr>
              <p:cNvPr id="22" name="直接连接符 21">
                <a:extLst>
                  <a:ext uri="{FF2B5EF4-FFF2-40B4-BE49-F238E27FC236}">
                    <a16:creationId xmlns:a16="http://schemas.microsoft.com/office/drawing/2014/main" id="{DA98FB31-EEDF-4089-B7A7-7295835BBB59}"/>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3" name="直接连接符 22">
                <a:extLst>
                  <a:ext uri="{FF2B5EF4-FFF2-40B4-BE49-F238E27FC236}">
                    <a16:creationId xmlns:a16="http://schemas.microsoft.com/office/drawing/2014/main" id="{6EED510F-B5A4-411D-9A9D-B09040A90242}"/>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grpSp>
        <p:nvGrpSpPr>
          <p:cNvPr id="26" name="组合 25">
            <a:extLst>
              <a:ext uri="{FF2B5EF4-FFF2-40B4-BE49-F238E27FC236}">
                <a16:creationId xmlns:a16="http://schemas.microsoft.com/office/drawing/2014/main" id="{DA25C2FC-2ECB-4465-A8B9-A6FF0B2B0DD8}"/>
              </a:ext>
            </a:extLst>
          </p:cNvPr>
          <p:cNvGrpSpPr/>
          <p:nvPr/>
        </p:nvGrpSpPr>
        <p:grpSpPr>
          <a:xfrm>
            <a:off x="3740935" y="2222623"/>
            <a:ext cx="4786839" cy="2080868"/>
            <a:chOff x="4188196" y="2127479"/>
            <a:chExt cx="3910692" cy="3650794"/>
          </a:xfrm>
        </p:grpSpPr>
        <p:grpSp>
          <p:nvGrpSpPr>
            <p:cNvPr id="29" name="组合 28">
              <a:extLst>
                <a:ext uri="{FF2B5EF4-FFF2-40B4-BE49-F238E27FC236}">
                  <a16:creationId xmlns:a16="http://schemas.microsoft.com/office/drawing/2014/main" id="{3AF0CCC0-061D-4E58-AC6C-C41D8D3118E2}"/>
                </a:ext>
              </a:extLst>
            </p:cNvPr>
            <p:cNvGrpSpPr/>
            <p:nvPr/>
          </p:nvGrpSpPr>
          <p:grpSpPr>
            <a:xfrm>
              <a:off x="4188196" y="2127479"/>
              <a:ext cx="3910692" cy="3650794"/>
              <a:chOff x="4188196" y="2127479"/>
              <a:chExt cx="3910692" cy="3650794"/>
            </a:xfrm>
          </p:grpSpPr>
          <p:sp>
            <p:nvSpPr>
              <p:cNvPr id="44" name="任意多边形 93">
                <a:extLst>
                  <a:ext uri="{FF2B5EF4-FFF2-40B4-BE49-F238E27FC236}">
                    <a16:creationId xmlns:a16="http://schemas.microsoft.com/office/drawing/2014/main" id="{AA1E909B-C819-4F6B-906D-1134547744E8}"/>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5" name="矩形: 圆角 44">
                <a:extLst>
                  <a:ext uri="{FF2B5EF4-FFF2-40B4-BE49-F238E27FC236}">
                    <a16:creationId xmlns:a16="http://schemas.microsoft.com/office/drawing/2014/main" id="{2D8AA789-4327-48C5-B478-3E7814CF4B90}"/>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93">
                <a:extLst>
                  <a:ext uri="{FF2B5EF4-FFF2-40B4-BE49-F238E27FC236}">
                    <a16:creationId xmlns:a16="http://schemas.microsoft.com/office/drawing/2014/main" id="{1EE6CCA1-C83B-4AF9-934F-D6DA81A2ABB6}"/>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7" name="任意多边形 93">
                <a:extLst>
                  <a:ext uri="{FF2B5EF4-FFF2-40B4-BE49-F238E27FC236}">
                    <a16:creationId xmlns:a16="http://schemas.microsoft.com/office/drawing/2014/main" id="{EF9B1644-D416-4553-8BDB-37971CE5FBF5}"/>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8" name="任意多边形 93">
                <a:extLst>
                  <a:ext uri="{FF2B5EF4-FFF2-40B4-BE49-F238E27FC236}">
                    <a16:creationId xmlns:a16="http://schemas.microsoft.com/office/drawing/2014/main" id="{84E1FF34-733D-482F-97FB-3C3C11FAA5BE}"/>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32" name="直接连接符 31">
              <a:extLst>
                <a:ext uri="{FF2B5EF4-FFF2-40B4-BE49-F238E27FC236}">
                  <a16:creationId xmlns:a16="http://schemas.microsoft.com/office/drawing/2014/main" id="{CE32D2C1-1E31-4E35-89F2-D649B8525598}"/>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70DCCABD-81A8-4823-AAAD-7E1B4E6B400A}"/>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CF6C786E-E7B8-4A1F-B79E-06C81C14357F}"/>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9162EE54-AFAC-41B0-A0EF-4E578A9463B7}"/>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
        <p:nvSpPr>
          <p:cNvPr id="2" name="Rectangle 1"/>
          <p:cNvSpPr/>
          <p:nvPr/>
        </p:nvSpPr>
        <p:spPr>
          <a:xfrm>
            <a:off x="4454738" y="4899879"/>
            <a:ext cx="2606804" cy="461665"/>
          </a:xfrm>
          <a:prstGeom prst="rect">
            <a:avLst/>
          </a:prstGeom>
        </p:spPr>
        <p:txBody>
          <a:bodyPr wrap="none">
            <a:spAutoFit/>
          </a:bodyPr>
          <a:lstStyle/>
          <a:p>
            <a:r>
              <a:rPr lang="en-US" altLang="zh-CN" sz="2400" dirty="0">
                <a:latin typeface="微软雅黑" pitchFamily="34" charset="-122"/>
                <a:ea typeface="微软雅黑" pitchFamily="34" charset="-122"/>
              </a:rPr>
              <a:t>&amp;</a:t>
            </a:r>
            <a:r>
              <a:rPr lang="zh-CN" altLang="en-US" sz="2400" dirty="0">
                <a:latin typeface="微软雅黑" pitchFamily="34" charset="-122"/>
                <a:ea typeface="微软雅黑" pitchFamily="34" charset="-122"/>
              </a:rPr>
              <a:t>是取地址运算符</a:t>
            </a:r>
          </a:p>
        </p:txBody>
      </p:sp>
    </p:spTree>
    <p:extLst>
      <p:ext uri="{BB962C8B-B14F-4D97-AF65-F5344CB8AC3E}">
        <p14:creationId xmlns:p14="http://schemas.microsoft.com/office/powerpoint/2010/main" val="1411120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p:cTn id="11" dur="500" fill="hold"/>
                                        <p:tgtEl>
                                          <p:spTgt spid="26"/>
                                        </p:tgtEl>
                                        <p:attrNameLst>
                                          <p:attrName>ppt_w</p:attrName>
                                        </p:attrNameLst>
                                      </p:cBhvr>
                                      <p:tavLst>
                                        <p:tav tm="0">
                                          <p:val>
                                            <p:fltVal val="0"/>
                                          </p:val>
                                        </p:tav>
                                        <p:tav tm="100000">
                                          <p:val>
                                            <p:strVal val="#ppt_w"/>
                                          </p:val>
                                        </p:tav>
                                      </p:tavLst>
                                    </p:anim>
                                    <p:anim calcmode="lin" valueType="num">
                                      <p:cBhvr>
                                        <p:cTn id="12" dur="500" fill="hold"/>
                                        <p:tgtEl>
                                          <p:spTgt spid="26"/>
                                        </p:tgtEl>
                                        <p:attrNameLst>
                                          <p:attrName>ppt_h</p:attrName>
                                        </p:attrNameLst>
                                      </p:cBhvr>
                                      <p:tavLst>
                                        <p:tav tm="0">
                                          <p:val>
                                            <p:fltVal val="0"/>
                                          </p:val>
                                        </p:tav>
                                        <p:tav tm="100000">
                                          <p:val>
                                            <p:strVal val="#ppt_h"/>
                                          </p:val>
                                        </p:tav>
                                      </p:tavLst>
                                    </p:anim>
                                    <p:animEffect transition="in" filter="fade">
                                      <p:cBhvr>
                                        <p:cTn id="13" dur="500"/>
                                        <p:tgtEl>
                                          <p:spTgt spid="26"/>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wipe(left)">
                                      <p:cBhvr>
                                        <p:cTn id="17" dur="500"/>
                                        <p:tgtEl>
                                          <p:spTgt spid="37"/>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2">
                                            <p:txEl>
                                              <p:pRg st="0" end="0"/>
                                            </p:txEl>
                                          </p:spTgt>
                                        </p:tgtEl>
                                        <p:attrNameLst>
                                          <p:attrName>style.visibility</p:attrName>
                                        </p:attrNameLst>
                                      </p:cBhvr>
                                      <p:to>
                                        <p:strVal val="visible"/>
                                      </p:to>
                                    </p:set>
                                    <p:animEffect transition="in" filter="circle(in)">
                                      <p:cBhvr>
                                        <p:cTn id="22" dur="20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835</TotalTime>
  <Words>647</Words>
  <Application>Microsoft Office PowerPoint</Application>
  <PresentationFormat>宽屏</PresentationFormat>
  <Paragraphs>77</Paragraphs>
  <Slides>13</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13</vt:i4>
      </vt:variant>
    </vt:vector>
  </HeadingPairs>
  <TitlesOfParts>
    <vt:vector size="19" baseType="lpstr">
      <vt:lpstr>等线</vt:lpstr>
      <vt:lpstr>等线 Light</vt:lpstr>
      <vt:lpstr>微软雅黑</vt:lpstr>
      <vt:lpstr>Arial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xrk</cp:lastModifiedBy>
  <cp:revision>100</cp:revision>
  <dcterms:created xsi:type="dcterms:W3CDTF">2018-07-20T07:37:48Z</dcterms:created>
  <dcterms:modified xsi:type="dcterms:W3CDTF">2018-08-01T10:57:15Z</dcterms:modified>
</cp:coreProperties>
</file>

<file path=docProps/thumbnail.jpeg>
</file>